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</p:sldIdLst>
  <p:sldSz cx="12801600" cy="9601200" type="A3"/>
  <p:notesSz cx="7104063" cy="10234613"/>
  <p:defaultTextStyle>
    <a:defPPr>
      <a:defRPr lang="de-DE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le Sprachschule" initials="aS" lastIdx="3" clrIdx="0">
    <p:extLst>
      <p:ext uri="{19B8F6BF-5375-455C-9EA6-DF929625EA0E}">
        <p15:presenceInfo xmlns:p15="http://schemas.microsoft.com/office/powerpoint/2012/main" userId="f68c19215dfef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F5F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" y="630"/>
      </p:cViewPr>
      <p:guideLst>
        <p:guide orient="horz" pos="4032"/>
        <p:guide pos="3024"/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E642708-9A63-4BFD-AC55-B25DAA58C434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4BF46B-033F-4563-9F91-20C10FC313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photo/elementary-school-pupils-teacher-playground-29058785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>
                <a:hlinkClick r:id="rId3"/>
              </a:rPr>
              <a:t>https://pixabay.com/de/photos/schule-grundschule-east-kilbride-1048983/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F46B-033F-4563-9F91-20C10FC313C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79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>
                <a:hlinkClick r:id="rId3"/>
              </a:rPr>
              <a:t>https://www.shutterstock.com/image-photo/elementary-school-pupils-teacher-playground-290587853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46B-033F-4563-9F91-20C10FC313C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92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>
                <a:hlinkClick r:id="rId3"/>
              </a:rPr>
              <a:t>https://www.shutterstock.com/image-photo/teacher-reading-story-elementary-school-pupils-290587931?irgwc=1&amp;utm_medium=Affiliate&amp;utm_campaign=Pixabay+GmbH&amp;utm_source=44814&amp;utm_term=https%3A%2F%2Fpixabay.com%2Fde%2Fimages%2Fsearch%2Fprimary%2520school%2520children%2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F46B-033F-4563-9F91-20C10FC313C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87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https://www.shutterstock.com/image-photo/elementary-school-pupils-running-playground-284501777?irgwc=1&amp;utm_medium=Affiliate&amp;utm_campaign=Pixabay+GmbH&amp;utm_source=44814&amp;utm_term=https%3A%2F%2Fpixabay.com%2Fde%2Fimages%2Fsearch%2Fprimary%2520school%2520children%2F</a:t>
            </a:r>
            <a:endParaRPr lang="de-DE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F46B-033F-4563-9F91-20C10FC313C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5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>
                <a:hlinkClick r:id="rId3"/>
              </a:rPr>
              <a:t>https://www.shutterstock.com/image-photo/schoolchildren-teacher-sitting-table-eating-lunch-284502176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F46B-033F-4563-9F91-20C10FC313C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03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383" y="3520442"/>
            <a:ext cx="9240632" cy="3167894"/>
          </a:xfrm>
        </p:spPr>
        <p:txBody>
          <a:bodyPr anchor="b">
            <a:normAutofit/>
          </a:bodyPr>
          <a:lstStyle>
            <a:lvl1pPr>
              <a:defRPr sz="567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9383" y="6688333"/>
            <a:ext cx="9240632" cy="157679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8"/>
          <p:cNvSpPr/>
          <p:nvPr/>
        </p:nvSpPr>
        <p:spPr bwMode="auto">
          <a:xfrm>
            <a:off x="-44406" y="6049622"/>
            <a:ext cx="1953663" cy="1094494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2669" y="6341359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1" y="853441"/>
            <a:ext cx="9228779" cy="4363856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1" y="6095665"/>
            <a:ext cx="9228779" cy="2178209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4433138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20" y="4541797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74" y="853440"/>
            <a:ext cx="8553421" cy="4053840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82361" y="4907280"/>
            <a:ext cx="7915443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1" y="6095665"/>
            <a:ext cx="9228779" cy="2178209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1" y="4433138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20" y="4541797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531643" y="907207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7347" y="4067428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04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1" y="3413763"/>
            <a:ext cx="9228779" cy="3814783"/>
          </a:xfrm>
        </p:spPr>
        <p:txBody>
          <a:bodyPr anchor="b">
            <a:normAutofit/>
          </a:bodyPr>
          <a:lstStyle>
            <a:lvl1pPr algn="l">
              <a:defRPr sz="504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9381" y="7254240"/>
            <a:ext cx="9228779" cy="102147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1" y="6874925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720" y="6976324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1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63374" y="853440"/>
            <a:ext cx="8553421" cy="4053840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9382" y="6080760"/>
            <a:ext cx="9363609" cy="11734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9382" y="7254240"/>
            <a:ext cx="9363609" cy="102147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1" y="6874925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720" y="6976324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531643" y="907207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7347" y="4067428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98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4" y="878370"/>
            <a:ext cx="9228777" cy="4032028"/>
          </a:xfrm>
        </p:spPr>
        <p:txBody>
          <a:bodyPr anchor="ctr">
            <a:normAutofit/>
          </a:bodyPr>
          <a:lstStyle>
            <a:lvl1pPr algn="l">
              <a:defRPr sz="504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19381" y="6080760"/>
            <a:ext cx="9228779" cy="11734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9381" y="7254240"/>
            <a:ext cx="9228779" cy="102147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6874925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720" y="6976324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30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63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9950" y="878370"/>
            <a:ext cx="2318585" cy="7397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9383" y="878370"/>
            <a:ext cx="6602887" cy="7397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8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283" y="873754"/>
            <a:ext cx="9224879" cy="179324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381" y="2987040"/>
            <a:ext cx="9228779" cy="528867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5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1" y="2904387"/>
            <a:ext cx="9228779" cy="205632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1" y="5013960"/>
            <a:ext cx="9228779" cy="120456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1" y="4433138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20" y="4541797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9383" y="2991389"/>
            <a:ext cx="4476544" cy="5274356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2231" y="2991389"/>
            <a:ext cx="4475931" cy="5274356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20" y="1102897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1493" y="3117277"/>
            <a:ext cx="4024435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382" y="3924044"/>
            <a:ext cx="4476545" cy="4347984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8617" y="3112758"/>
            <a:ext cx="4022535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7201" y="3919525"/>
            <a:ext cx="4473952" cy="4347984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20" y="1102897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32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280" y="873754"/>
            <a:ext cx="9224880" cy="179324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2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00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2" y="624524"/>
            <a:ext cx="3681417" cy="1366837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893" y="624526"/>
            <a:ext cx="5307268" cy="7580948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9382" y="2238059"/>
            <a:ext cx="3681417" cy="5967410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995672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1" y="6720841"/>
            <a:ext cx="9228779" cy="793433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19381" y="888951"/>
            <a:ext cx="9228779" cy="53969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9381" y="7514273"/>
            <a:ext cx="9228779" cy="691197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1" y="6874925"/>
            <a:ext cx="1901699" cy="71120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720" y="6976324"/>
            <a:ext cx="818969" cy="511175"/>
          </a:xfrm>
        </p:spPr>
        <p:txBody>
          <a:bodyPr/>
          <a:lstStyle/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0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0040"/>
            <a:ext cx="2773680" cy="9294080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8590" y="400"/>
            <a:ext cx="2733181" cy="959415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56032" cy="9601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3280" y="873754"/>
            <a:ext cx="9224880" cy="1793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1" y="2987040"/>
            <a:ext cx="9228779" cy="544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81361" y="8589125"/>
            <a:ext cx="1072932" cy="518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47B4-66A2-477A-A783-AC68E5F41105}" type="datetimeFigureOut">
              <a:rPr lang="de-DE" smtClean="0"/>
              <a:pPr/>
              <a:t>07.12.2020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381" y="8590134"/>
            <a:ext cx="800308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5720" y="1102897"/>
            <a:ext cx="818969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EFFFF"/>
                </a:solidFill>
              </a:defRPr>
            </a:lvl1pPr>
          </a:lstStyle>
          <a:p>
            <a:fld id="{2C5F0D5B-AEE0-4396-A1BA-5E3D7CF2C9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6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27172" y="1429544"/>
            <a:ext cx="9176813" cy="2133600"/>
          </a:xfrm>
        </p:spPr>
        <p:txBody>
          <a:bodyPr/>
          <a:lstStyle/>
          <a:p>
            <a:r>
              <a:rPr lang="en-US" sz="2400" b="1" dirty="0"/>
              <a:t>Welcome to Strawberry Hill Primary School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5014"/>
              </p:ext>
            </p:extLst>
          </p:nvPr>
        </p:nvGraphicFramePr>
        <p:xfrm>
          <a:off x="2160000" y="468000"/>
          <a:ext cx="9785416" cy="5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63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Our</a:t>
                      </a:r>
                      <a:r>
                        <a:rPr lang="en-US" sz="1800" baseline="0" noProof="0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School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School Uniform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Subjects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School Clubs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School Lunch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Calendar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 descr="Schule, Grundschule, East Kilbride, South Par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3448" y="2064296"/>
            <a:ext cx="8280920" cy="4994502"/>
          </a:xfrm>
          <a:prstGeom prst="rect">
            <a:avLst/>
          </a:prstGeom>
          <a:noFill/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9756ABA-CDD3-4EFB-8A63-3DBB06D51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44884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80320" y="4512568"/>
            <a:ext cx="9228779" cy="5288671"/>
          </a:xfrm>
        </p:spPr>
        <p:txBody>
          <a:bodyPr/>
          <a:lstStyle/>
          <a:p>
            <a:r>
              <a:rPr lang="en-US" dirty="0"/>
              <a:t>Head teacher: </a:t>
            </a:r>
            <a:r>
              <a:rPr lang="en-US" dirty="0" err="1"/>
              <a:t>Mr</a:t>
            </a:r>
            <a:r>
              <a:rPr lang="en-US" dirty="0"/>
              <a:t> David Miller</a:t>
            </a:r>
          </a:p>
          <a:p>
            <a:endParaRPr lang="de-DE" dirty="0"/>
          </a:p>
          <a:p>
            <a:r>
              <a:rPr lang="de-DE" dirty="0"/>
              <a:t>Team: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310612"/>
              </p:ext>
            </p:extLst>
          </p:nvPr>
        </p:nvGraphicFramePr>
        <p:xfrm>
          <a:off x="2160000" y="540000"/>
          <a:ext cx="7913208" cy="4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176">
                <a:tc>
                  <a:txBody>
                    <a:bodyPr/>
                    <a:lstStyle/>
                    <a:p>
                      <a:r>
                        <a:rPr lang="de-DE" sz="2000" dirty="0" err="1"/>
                        <a:t>Our</a:t>
                      </a:r>
                      <a:r>
                        <a:rPr lang="de-DE" sz="2000" baseline="0" dirty="0"/>
                        <a:t> School</a:t>
                      </a:r>
                      <a:endParaRPr lang="de-DE" sz="200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D277DFB-A1D7-4A87-8DA5-CAD62DBF27FA}"/>
              </a:ext>
            </a:extLst>
          </p:cNvPr>
          <p:cNvSpPr txBox="1">
            <a:spLocks/>
          </p:cNvSpPr>
          <p:nvPr/>
        </p:nvSpPr>
        <p:spPr>
          <a:xfrm>
            <a:off x="2074857" y="1843041"/>
            <a:ext cx="9228779" cy="528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098" indent="-300038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Address: 		</a:t>
            </a:r>
            <a:r>
              <a:rPr lang="en-US" sz="2000" b="1" dirty="0"/>
              <a:t>Strawberry Hill Primary School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		Hill Road</a:t>
            </a:r>
            <a:br>
              <a:rPr lang="en-US" sz="2000" dirty="0"/>
            </a:br>
            <a:r>
              <a:rPr lang="en-US" sz="2000" dirty="0"/>
              <a:t>				London SE16 5SK</a:t>
            </a:r>
            <a:br>
              <a:rPr lang="en-US" sz="2000" dirty="0"/>
            </a:br>
            <a:r>
              <a:rPr lang="en-US" sz="2000" dirty="0"/>
              <a:t>				Great Britain</a:t>
            </a:r>
            <a:endParaRPr lang="de-DE" dirty="0"/>
          </a:p>
          <a:p>
            <a:r>
              <a:rPr lang="de-DE" dirty="0"/>
              <a:t>Contact:		</a:t>
            </a:r>
            <a:r>
              <a:rPr lang="de-DE" sz="2000" b="1" dirty="0"/>
              <a:t>Tel:</a:t>
            </a:r>
            <a:r>
              <a:rPr lang="de-DE" sz="2000" dirty="0"/>
              <a:t> 020 7652 9532</a:t>
            </a:r>
          </a:p>
          <a:p>
            <a:pPr marL="0" indent="0">
              <a:buNone/>
            </a:pPr>
            <a:r>
              <a:rPr lang="de-DE" sz="2000" dirty="0"/>
              <a:t>				</a:t>
            </a:r>
            <a:r>
              <a:rPr lang="de-DE" sz="2000" b="1" dirty="0"/>
              <a:t>Email</a:t>
            </a:r>
            <a:r>
              <a:rPr lang="de-DE" sz="2000" dirty="0"/>
              <a:t>: info@strawberryhillprimary.co.uk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FF75864-E8C6-431B-B501-B692CBEF2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45458"/>
              </p:ext>
            </p:extLst>
          </p:nvPr>
        </p:nvGraphicFramePr>
        <p:xfrm>
          <a:off x="2152328" y="5808712"/>
          <a:ext cx="79208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Class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Teacher</a:t>
                      </a:r>
                      <a:endParaRPr lang="de-DE" sz="1800" strike="sngStrike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3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Reception</a:t>
                      </a:r>
                      <a:endParaRPr lang="de-DE" sz="1800" dirty="0"/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Ms</a:t>
                      </a:r>
                      <a:r>
                        <a:rPr lang="de-DE" sz="1800" dirty="0"/>
                        <a:t> Jenkins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1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Ms</a:t>
                      </a:r>
                      <a:r>
                        <a:rPr lang="de-DE" sz="1800" dirty="0"/>
                        <a:t> Davies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2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Mr Wilson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3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Ms</a:t>
                      </a:r>
                      <a:r>
                        <a:rPr lang="de-DE" sz="1800" dirty="0"/>
                        <a:t> Baker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4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Mr Singh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5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Ms</a:t>
                      </a:r>
                      <a:r>
                        <a:rPr lang="de-DE" sz="1800" dirty="0"/>
                        <a:t> Bloomfield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Year 6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Ms</a:t>
                      </a:r>
                      <a:r>
                        <a:rPr lang="de-DE" sz="1800" dirty="0"/>
                        <a:t> McKenna</a:t>
                      </a:r>
                    </a:p>
                  </a:txBody>
                  <a:tcPr marL="121920" marR="121920" marT="34290" marB="34290">
                    <a:solidFill>
                      <a:schemeClr val="accent4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41A544E-B661-46C7-AF4E-3A1AB68AE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05479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12387"/>
              </p:ext>
            </p:extLst>
          </p:nvPr>
        </p:nvGraphicFramePr>
        <p:xfrm>
          <a:off x="2159999" y="540000"/>
          <a:ext cx="8848361" cy="4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176">
                <a:tc>
                  <a:txBody>
                    <a:bodyPr/>
                    <a:lstStyle/>
                    <a:p>
                      <a:r>
                        <a:rPr lang="de-DE" sz="2000" dirty="0"/>
                        <a:t>School Uniform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20616"/>
              </p:ext>
            </p:extLst>
          </p:nvPr>
        </p:nvGraphicFramePr>
        <p:xfrm>
          <a:off x="2160000" y="4468109"/>
          <a:ext cx="8848361" cy="499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60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Summer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Winter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39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/>
                        <a:t>Girls</a:t>
                      </a:r>
                    </a:p>
                  </a:txBody>
                  <a:tcPr marL="121920" marR="121920" marT="34290" marB="34290">
                    <a:solidFill>
                      <a:schemeClr val="accent5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white blouse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white blouse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l"/>
                      <a:endParaRPr lang="en-US" sz="1600" noProof="0" dirty="0"/>
                    </a:p>
                  </a:txBody>
                  <a:tcPr marL="121920" marR="121920" marT="34290" marB="34290">
                    <a:solidFill>
                      <a:schemeClr val="accent5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grey skirt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grey skirt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red dress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dark blue coat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marL="0" algn="l" defTabSz="480060" rtl="0" eaLnBrk="1" latinLnBrk="0" hangingPunct="1"/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red sweater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red sweater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white socks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black tights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black closed toe sandals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black leather shoes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noProof="0" dirty="0"/>
                        <a:t>oys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white shirt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white shirt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grey shorts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grey trousers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red sweater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red sweater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grey socks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grey socks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black  shoes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black leather shoes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dark blue coat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/>
                        <a:t>All children</a:t>
                      </a:r>
                    </a:p>
                  </a:txBody>
                  <a:tcPr marL="121920" marR="12192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noProof="0" dirty="0"/>
                        <a:t>ark grey book bag, grey school cap, water bottle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labelled with name</a:t>
                      </a: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70905189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E3496A1B-0B5F-4DE7-A2E6-282B4BFA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7981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031530"/>
            <a:ext cx="5075967" cy="33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177"/>
              </p:ext>
            </p:extLst>
          </p:nvPr>
        </p:nvGraphicFramePr>
        <p:xfrm>
          <a:off x="2160000" y="540000"/>
          <a:ext cx="10087728" cy="4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176">
                <a:tc>
                  <a:txBody>
                    <a:bodyPr/>
                    <a:lstStyle/>
                    <a:p>
                      <a:r>
                        <a:rPr lang="de-DE" sz="2000" dirty="0" err="1"/>
                        <a:t>Subjects</a:t>
                      </a:r>
                      <a:r>
                        <a:rPr lang="de-DE" sz="2000" dirty="0"/>
                        <a:t> and </a:t>
                      </a:r>
                      <a:r>
                        <a:rPr lang="de-DE" sz="2000" dirty="0" err="1"/>
                        <a:t>Timetable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Years</a:t>
                      </a:r>
                      <a:r>
                        <a:rPr lang="de-DE" sz="2000" dirty="0"/>
                        <a:t> 1</a:t>
                      </a:r>
                      <a:r>
                        <a:rPr lang="de-DE" sz="2000" baseline="0" dirty="0"/>
                        <a:t> - 3</a:t>
                      </a:r>
                      <a:endParaRPr lang="de-DE" sz="200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5497"/>
              </p:ext>
            </p:extLst>
          </p:nvPr>
        </p:nvGraphicFramePr>
        <p:xfrm>
          <a:off x="2160000" y="4979986"/>
          <a:ext cx="10087728" cy="34876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496">
                  <a:extLst>
                    <a:ext uri="{9D8B030D-6E8A-4147-A177-3AD203B41FA5}">
                      <a16:colId xmlns:a16="http://schemas.microsoft.com/office/drawing/2014/main" val="857631671"/>
                    </a:ext>
                  </a:extLst>
                </a:gridCol>
                <a:gridCol w="1731496">
                  <a:extLst>
                    <a:ext uri="{9D8B030D-6E8A-4147-A177-3AD203B41FA5}">
                      <a16:colId xmlns:a16="http://schemas.microsoft.com/office/drawing/2014/main" val="5286883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45100732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49442657"/>
                    </a:ext>
                  </a:extLst>
                </a:gridCol>
              </a:tblGrid>
              <a:tr h="500634">
                <a:tc>
                  <a:txBody>
                    <a:bodyPr/>
                    <a:lstStyle/>
                    <a:p>
                      <a:endParaRPr lang="en-US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>
                    <a:solidFill>
                      <a:srgbClr val="A53010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Monday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Tuesday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Wednesday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Thursday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Friday</a:t>
                      </a:r>
                    </a:p>
                  </a:txBody>
                  <a:tcPr marL="121920" marR="121920" marT="34290" marB="34290"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  8:45 –  9:00</a:t>
                      </a:r>
                    </a:p>
                  </a:txBody>
                  <a:tcPr marL="121920" marR="36000" marT="34290" marB="34290" anchor="ctr">
                    <a:solidFill>
                      <a:schemeClr val="accent5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Quiet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noProof="0" dirty="0"/>
                        <a:t>eading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Quiet reading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Quiet reading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Quiet reading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Quiet reading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480060" rtl="0" eaLnBrk="1" latinLnBrk="0" hangingPunct="1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  9:00 – 10:30</a:t>
                      </a:r>
                      <a:endParaRPr lang="en-US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36000" marT="34290" marB="34290" anchor="ctr">
                    <a:solidFill>
                      <a:schemeClr val="accent5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English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English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English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English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en-US" sz="1600" kern="1200" noProof="0" dirty="0">
                          <a:solidFill>
                            <a:schemeClr val="dk1"/>
                          </a:solidFill>
                        </a:rPr>
                        <a:t>English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10:30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– 11:00</a:t>
                      </a:r>
                    </a:p>
                  </a:txBody>
                  <a:tcPr marL="121920" marR="3600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BREAK</a:t>
                      </a:r>
                    </a:p>
                  </a:txBody>
                  <a:tcPr marL="121920" marR="121920" marT="34290" marB="3429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noProof="0" dirty="0"/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11:00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– 12:00</a:t>
                      </a:r>
                    </a:p>
                  </a:txBody>
                  <a:tcPr marL="121920" marR="36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Maths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Maths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Maths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Maths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Maths</a:t>
                      </a:r>
                      <a:endParaRPr lang="en-US" sz="1600" noProof="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12:00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– 1:00</a:t>
                      </a:r>
                    </a:p>
                  </a:txBody>
                  <a:tcPr marL="121920" marR="3600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LUNCH</a:t>
                      </a:r>
                    </a:p>
                  </a:txBody>
                  <a:tcPr marL="121920" marR="121920" marT="34290" marB="3429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noProof="0" dirty="0"/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  1:00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– 2:00</a:t>
                      </a:r>
                    </a:p>
                  </a:txBody>
                  <a:tcPr marL="121920" marR="36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Science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History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Geography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Science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Spanish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>
                          <a:solidFill>
                            <a:schemeClr val="tx1"/>
                          </a:solidFill>
                        </a:rPr>
                        <a:t>  2:00 </a:t>
                      </a:r>
                      <a:r>
                        <a:rPr lang="en-US" sz="1600" b="1" noProof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3:00</a:t>
                      </a:r>
                    </a:p>
                  </a:txBody>
                  <a:tcPr marL="121920" marR="36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Music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Art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IT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</a:rPr>
                        <a:t>  3:00 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– 3:30</a:t>
                      </a:r>
                    </a:p>
                  </a:txBody>
                  <a:tcPr marL="121920" marR="3600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ASSEMBLY</a:t>
                      </a:r>
                    </a:p>
                  </a:txBody>
                  <a:tcPr marL="121920" marR="121920" marT="34290" marB="3429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noProof="0" dirty="0"/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65C2EFD-0E04-4E40-89FC-31D864137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68625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053472"/>
            <a:ext cx="5778250" cy="38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291829" y="4243448"/>
            <a:ext cx="6400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https://www.shutterstock.com/image-photo/young-teacher-helping-one-his-primary-629766122?irgwc=1&amp;utm_medium=Affiliate&amp;utm_campaign=Pixabay+GmbH&amp;utm_source=44814&amp;utm_term=https%3A%2F%2Fpixabay.com%2Fde%2Fimages%2Fsearch%2Fprimary%2520school%2F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56580"/>
              </p:ext>
            </p:extLst>
          </p:nvPr>
        </p:nvGraphicFramePr>
        <p:xfrm>
          <a:off x="2160000" y="540000"/>
          <a:ext cx="7692669" cy="47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092">
                <a:tc>
                  <a:txBody>
                    <a:bodyPr/>
                    <a:lstStyle/>
                    <a:p>
                      <a:r>
                        <a:rPr lang="de-DE" sz="2000" dirty="0"/>
                        <a:t>School Clubs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11324"/>
              </p:ext>
            </p:extLst>
          </p:nvPr>
        </p:nvGraphicFramePr>
        <p:xfrm>
          <a:off x="2291829" y="4985554"/>
          <a:ext cx="7560840" cy="3663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1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School clubs start at 3.30 pm.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Chess</a:t>
                      </a:r>
                    </a:p>
                    <a:p>
                      <a:r>
                        <a:rPr lang="en-US" sz="1800" noProof="0"/>
                        <a:t>Cheerleading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Football (boys)</a:t>
                      </a:r>
                    </a:p>
                    <a:p>
                      <a:r>
                        <a:rPr lang="en-US" sz="1800" noProof="0" dirty="0"/>
                        <a:t>Choir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Wednesday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Football (girls)</a:t>
                      </a:r>
                    </a:p>
                    <a:p>
                      <a:r>
                        <a:rPr lang="en-US" sz="1800" noProof="0" dirty="0"/>
                        <a:t>Science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Creative Writing</a:t>
                      </a:r>
                    </a:p>
                    <a:p>
                      <a:r>
                        <a:rPr lang="en-US" sz="1800" noProof="0" dirty="0"/>
                        <a:t>Nature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Hockey</a:t>
                      </a:r>
                    </a:p>
                    <a:p>
                      <a:r>
                        <a:rPr lang="en-US" sz="1800" noProof="0" dirty="0"/>
                        <a:t>Zumba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9273208" y="1200200"/>
            <a:ext cx="3528392" cy="17932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80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149622A8-E8B6-49CA-8C11-4FDFDF574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35149"/>
              </p:ext>
            </p:extLst>
          </p:nvPr>
        </p:nvGraphicFramePr>
        <p:xfrm>
          <a:off x="352128" y="1128192"/>
          <a:ext cx="10801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4C27D9F-20A7-40BF-AB53-64B71F5F2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51767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02" y="1050815"/>
            <a:ext cx="5827893" cy="38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7695" y="4872427"/>
            <a:ext cx="9228779" cy="5288671"/>
          </a:xfrm>
        </p:spPr>
        <p:txBody>
          <a:bodyPr/>
          <a:lstStyle/>
          <a:p>
            <a:r>
              <a:rPr lang="de-DE" b="1" dirty="0"/>
              <a:t>This </a:t>
            </a:r>
            <a:r>
              <a:rPr lang="de-DE" b="1" dirty="0" err="1"/>
              <a:t>week</a:t>
            </a:r>
            <a:endParaRPr lang="de-DE" b="1" dirty="0"/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13127"/>
              </p:ext>
            </p:extLst>
          </p:nvPr>
        </p:nvGraphicFramePr>
        <p:xfrm>
          <a:off x="2160000" y="539999"/>
          <a:ext cx="10289472" cy="51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367">
                <a:tc>
                  <a:txBody>
                    <a:bodyPr/>
                    <a:lstStyle/>
                    <a:p>
                      <a:r>
                        <a:rPr lang="de-DE" sz="2000" dirty="0"/>
                        <a:t>School Lunch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34413"/>
              </p:ext>
            </p:extLst>
          </p:nvPr>
        </p:nvGraphicFramePr>
        <p:xfrm>
          <a:off x="2157695" y="5376664"/>
          <a:ext cx="10291777" cy="36465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Monday</a:t>
                      </a:r>
                    </a:p>
                  </a:txBody>
                  <a:tcPr marL="121920" marR="121920" marT="34290" marB="34290"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Tuesday</a:t>
                      </a:r>
                    </a:p>
                  </a:txBody>
                  <a:tcPr marL="121920" marR="121920" marT="34290" marB="34290"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Wednesday</a:t>
                      </a:r>
                    </a:p>
                  </a:txBody>
                  <a:tcPr marL="121920" marR="121920" marT="34290" marB="34290"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Thursday</a:t>
                      </a:r>
                    </a:p>
                  </a:txBody>
                  <a:tcPr marL="121920" marR="121920" marT="34290" marB="34290"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Friday</a:t>
                      </a:r>
                    </a:p>
                  </a:txBody>
                  <a:tcPr marL="121920" marR="121920" marT="34290" marB="34290" anchor="ctr"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6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Baked</a:t>
                      </a:r>
                      <a:r>
                        <a:rPr lang="en-US" sz="1800" baseline="0" noProof="0" dirty="0"/>
                        <a:t> chicken</a:t>
                      </a:r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Roast pork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Shepherd’s pie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Grilled</a:t>
                      </a:r>
                      <a:r>
                        <a:rPr lang="en-US" sz="1800" baseline="0" noProof="0" dirty="0"/>
                        <a:t> fish</a:t>
                      </a:r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Pizza margherita</a:t>
                      </a:r>
                    </a:p>
                    <a:p>
                      <a:pPr algn="ctr"/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6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Basmati rice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Potatoes</a:t>
                      </a:r>
                      <a:r>
                        <a:rPr lang="en-US" sz="1800" baseline="0" noProof="0" dirty="0"/>
                        <a:t> with herbs</a:t>
                      </a:r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Garlic bread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Roasted vegetables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Jacket</a:t>
                      </a:r>
                      <a:r>
                        <a:rPr lang="en-US" sz="1800" baseline="0" noProof="0"/>
                        <a:t> wedges</a:t>
                      </a:r>
                    </a:p>
                    <a:p>
                      <a:pPr algn="ctr"/>
                      <a:endParaRPr lang="en-US" sz="1800" noProof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6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Fresh carrots and broccoli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Butternut squash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Baked beans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Baked sweetcorn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Italian</a:t>
                      </a:r>
                      <a:r>
                        <a:rPr lang="en-US" sz="1800" baseline="0" noProof="0" dirty="0"/>
                        <a:t> </a:t>
                      </a:r>
                      <a:r>
                        <a:rPr lang="en-US" sz="1800" noProof="0" dirty="0"/>
                        <a:t>salad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Fresh fruit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Apple</a:t>
                      </a:r>
                      <a:r>
                        <a:rPr lang="en-US" sz="1800" baseline="0" noProof="0" dirty="0"/>
                        <a:t> pie</a:t>
                      </a:r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Trifle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Fruit salad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Carrot cake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9D288D0-4D1D-4E2A-9697-720877251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24421"/>
              </p:ext>
            </p:extLst>
          </p:nvPr>
        </p:nvGraphicFramePr>
        <p:xfrm>
          <a:off x="352128" y="1128192"/>
          <a:ext cx="10801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ADE71B0-E8AB-4662-B23B-90CC1F3F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84758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128192"/>
            <a:ext cx="6264696" cy="41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90886"/>
              </p:ext>
            </p:extLst>
          </p:nvPr>
        </p:nvGraphicFramePr>
        <p:xfrm>
          <a:off x="2160000" y="540000"/>
          <a:ext cx="8534400" cy="4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176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Calendar</a:t>
                      </a:r>
                      <a:endParaRPr lang="en-US" sz="1800" noProof="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05694"/>
              </p:ext>
            </p:extLst>
          </p:nvPr>
        </p:nvGraphicFramePr>
        <p:xfrm>
          <a:off x="2160000" y="2424336"/>
          <a:ext cx="8561280" cy="6221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0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20"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/>
                        <a:t>Term </a:t>
                      </a:r>
                      <a:r>
                        <a:rPr lang="de-DE" dirty="0" err="1"/>
                        <a:t>dates</a:t>
                      </a:r>
                      <a:endParaRPr lang="de-DE" dirty="0"/>
                    </a:p>
                  </a:txBody>
                  <a:tcPr anchor="ctr">
                    <a:solidFill>
                      <a:srgbClr val="A53010">
                        <a:alpha val="9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noProof="0" dirty="0"/>
                        <a:t>Autumn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de-DE" dirty="0"/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starts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Monday</a:t>
                      </a:r>
                      <a:r>
                        <a:rPr lang="de-DE" dirty="0"/>
                        <a:t> 7 September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Half term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/>
                        <a:t>Monday 26 – Friday 30 October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ends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Friday</a:t>
                      </a:r>
                      <a:r>
                        <a:rPr lang="de-DE" dirty="0"/>
                        <a:t> 18 </a:t>
                      </a:r>
                      <a:r>
                        <a:rPr lang="de-DE" dirty="0" err="1"/>
                        <a:t>December</a:t>
                      </a:r>
                      <a:r>
                        <a:rPr lang="de-DE" dirty="0"/>
                        <a:t>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noProof="0" dirty="0"/>
                        <a:t>Spring </a:t>
                      </a:r>
                      <a:endParaRPr lang="en-US" noProof="0" dirty="0"/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de-DE" dirty="0"/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starts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Tuesday</a:t>
                      </a:r>
                      <a:r>
                        <a:rPr lang="de-DE" dirty="0"/>
                        <a:t> 5 </a:t>
                      </a:r>
                      <a:r>
                        <a:rPr lang="de-DE" dirty="0" err="1"/>
                        <a:t>January</a:t>
                      </a:r>
                      <a:r>
                        <a:rPr lang="de-DE" dirty="0"/>
                        <a:t>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Half term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/>
                        <a:t>Monday 15 – Friday 19 February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ends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Wednesday</a:t>
                      </a:r>
                      <a:r>
                        <a:rPr lang="de-DE" dirty="0"/>
                        <a:t> 31 March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noProof="0" dirty="0"/>
                        <a:t>Summer </a:t>
                      </a:r>
                      <a:endParaRPr lang="en-US" noProof="0" dirty="0"/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de-DE" dirty="0"/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starts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Monday</a:t>
                      </a:r>
                      <a:r>
                        <a:rPr lang="de-DE" dirty="0"/>
                        <a:t> 19 April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/>
                        <a:t>May Day Bank Holiday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/>
                        <a:t>Monday 3 May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/>
                        <a:t>Half term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/>
                        <a:t>Monday 31 May – Friday 4 June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2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noProof="0" dirty="0"/>
                        <a:t>Term ends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dirty="0" err="1"/>
                        <a:t>Friday</a:t>
                      </a:r>
                      <a:r>
                        <a:rPr lang="de-DE" dirty="0"/>
                        <a:t> 23 </a:t>
                      </a:r>
                      <a:r>
                        <a:rPr lang="de-DE" dirty="0" err="1"/>
                        <a:t>July</a:t>
                      </a:r>
                      <a:r>
                        <a:rPr lang="de-DE" dirty="0"/>
                        <a:t> </a:t>
                      </a:r>
                    </a:p>
                  </a:txBody>
                  <a:tcPr marL="76200" marR="76200" marT="76200" marB="76200" anchor="ctr">
                    <a:solidFill>
                      <a:schemeClr val="accent5">
                        <a:tint val="4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2160000" y="1560240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school day starts at 9am and ends at 3.30 pm, Monday to Friday. Classrooms open at 8.45am for reading and settling in.</a:t>
            </a:r>
            <a:endParaRPr lang="de-DE" sz="20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91BAB3-1056-4C8A-ACFF-4FD3E054B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76929"/>
              </p:ext>
            </p:extLst>
          </p:nvPr>
        </p:nvGraphicFramePr>
        <p:xfrm>
          <a:off x="352128" y="1128192"/>
          <a:ext cx="10801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79FBA7B-7C0F-4504-B9C3-FB891D52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28867"/>
              </p:ext>
            </p:extLst>
          </p:nvPr>
        </p:nvGraphicFramePr>
        <p:xfrm>
          <a:off x="208112" y="984176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HOME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37762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460</Words>
  <Application>Microsoft Office PowerPoint</Application>
  <PresentationFormat>A3-Papier (297 x 420 mm)</PresentationFormat>
  <Paragraphs>192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Fetzen</vt:lpstr>
      <vt:lpstr>Welcome to Strawberry Hill Primary School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Grit</dc:creator>
  <cp:lastModifiedBy>Berthelmann, Theresa</cp:lastModifiedBy>
  <cp:revision>57</cp:revision>
  <cp:lastPrinted>2020-07-17T08:38:04Z</cp:lastPrinted>
  <dcterms:created xsi:type="dcterms:W3CDTF">2018-11-19T16:34:49Z</dcterms:created>
  <dcterms:modified xsi:type="dcterms:W3CDTF">2020-12-07T11:41:22Z</dcterms:modified>
</cp:coreProperties>
</file>