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8" r:id="rId6"/>
    <p:sldId id="266" r:id="rId7"/>
    <p:sldId id="283" r:id="rId8"/>
    <p:sldId id="287" r:id="rId9"/>
    <p:sldId id="284" r:id="rId10"/>
    <p:sldId id="285" r:id="rId11"/>
    <p:sldId id="286" r:id="rId12"/>
    <p:sldId id="281" r:id="rId13"/>
    <p:sldId id="280" r:id="rId14"/>
    <p:sldId id="272" r:id="rId15"/>
    <p:sldId id="279" r:id="rId16"/>
    <p:sldId id="282" r:id="rId17"/>
    <p:sldId id="289" r:id="rId18"/>
    <p:sldId id="27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0E8DB-48FB-455B-8B8D-0BBD8271A1E6}" type="datetimeFigureOut">
              <a:rPr lang="de-DE" smtClean="0"/>
              <a:t>15.05.2026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E9857-F27A-4578-A0CA-2A7649E4E5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41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05237" y="2703377"/>
            <a:ext cx="6086726" cy="1212904"/>
          </a:xfrm>
          <a:noFill/>
          <a:ln>
            <a:noFill/>
          </a:ln>
        </p:spPr>
        <p:txBody>
          <a:bodyPr lIns="180000" tIns="0" rIns="180000" bIns="0" anchor="ctr" anchorCtr="0">
            <a:normAutofit/>
          </a:bodyPr>
          <a:lstStyle>
            <a:lvl1pPr algn="l"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97" y="4762220"/>
            <a:ext cx="1883605" cy="1800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5979459" y="4071015"/>
            <a:ext cx="1290435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7269894" y="4071015"/>
            <a:ext cx="4622069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119064" y="115888"/>
            <a:ext cx="5234990" cy="662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29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19062" y="161924"/>
            <a:ext cx="11953875" cy="144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67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62" y="161924"/>
            <a:ext cx="11953875" cy="1440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7072" y="1825624"/>
            <a:ext cx="5712728" cy="452704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7" y="1825625"/>
            <a:ext cx="5719763" cy="452704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32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62" y="161924"/>
            <a:ext cx="11953875" cy="1440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5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21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3824" y="121920"/>
            <a:ext cx="11949114" cy="1440000"/>
          </a:xfrm>
          <a:prstGeom prst="rect">
            <a:avLst/>
          </a:prstGeom>
          <a:noFill/>
        </p:spPr>
        <p:txBody>
          <a:bodyPr vert="horz" lIns="180000" tIns="0" rIns="180000" bIns="0" rtlCol="0" anchor="ctr">
            <a:normAutofit/>
          </a:bodyPr>
          <a:lstStyle/>
          <a:p>
            <a:r>
              <a:rPr lang="de-DE" dirty="0"/>
              <a:t>Titel der Folie</a:t>
            </a:r>
            <a:br>
              <a:rPr lang="de-DE" dirty="0"/>
            </a:br>
            <a:r>
              <a:rPr lang="de-DE" dirty="0"/>
              <a:t>ER kann bei Bedarf zweizeilig sein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0037" y="1825625"/>
            <a:ext cx="11587163" cy="413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7072" y="6534150"/>
            <a:ext cx="933450" cy="207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982200" y="6486525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>
                <a:solidFill>
                  <a:srgbClr val="000000"/>
                </a:solidFill>
              </a:rPr>
              <a:t>© LISA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429626" y="6167187"/>
            <a:ext cx="9457574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300037" y="6166185"/>
            <a:ext cx="2130342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59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" userDrawn="1">
          <p15:clr>
            <a:srgbClr val="F26B43"/>
          </p15:clr>
        </p15:guide>
        <p15:guide id="3" pos="7605" userDrawn="1">
          <p15:clr>
            <a:srgbClr val="F26B43"/>
          </p15:clr>
        </p15:guide>
        <p15:guide id="4" orient="horz" pos="73" userDrawn="1">
          <p15:clr>
            <a:srgbClr val="F26B43"/>
          </p15:clr>
        </p15:guide>
        <p15:guide id="5" orient="horz" pos="4247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a.huth@sachsen-anhalt.de" TargetMode="External"/><Relationship Id="rId2" Type="http://schemas.openxmlformats.org/officeDocument/2006/relationships/hyperlink" Target="mailto:beate.wagner@sachsen-anhalt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rk.schneider@sachsen-anhalt.d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Erste Staatsprüfung für Lehrämter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Änderung der Verordnung </a:t>
            </a:r>
            <a:b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vom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14.04.2026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77" y="655623"/>
            <a:ext cx="3744000" cy="5630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86E546-7136-4F14-918D-3988ABEBB6CD}"/>
              </a:ext>
            </a:extLst>
          </p:cNvPr>
          <p:cNvSpPr txBox="1"/>
          <p:nvPr/>
        </p:nvSpPr>
        <p:spPr>
          <a:xfrm>
            <a:off x="5884334" y="1693333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Landesprüfungsamt für Lehrämter</a:t>
            </a:r>
          </a:p>
        </p:txBody>
      </p:sp>
    </p:spTree>
    <p:extLst>
      <p:ext uri="{BB962C8B-B14F-4D97-AF65-F5344CB8AC3E}">
        <p14:creationId xmlns:p14="http://schemas.microsoft.com/office/powerpoint/2010/main" val="33649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965BB2-DF3E-4289-B41A-8C478FC9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sng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Lehramt Förderschule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mit zwei Grundschulfächern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6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6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6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6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348EF6-06AC-49F6-B8AD-D15B671F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200" b="1" i="0" u="none" strike="noStrike" kern="1200" cap="all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Beispiele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AFDC58-C887-4BB3-B50F-4611D7BC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3A69823-F03F-64C9-EA87-F55F093A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2488485"/>
            <a:ext cx="7919049" cy="34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4B8293B-D88B-C590-EEC7-DE4FF7ED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319842"/>
            <a:ext cx="11587163" cy="460650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sng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Lehramt Förderschule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mit Sekundarschulfach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3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3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3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3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300" dirty="0">
              <a:solidFill>
                <a:srgbClr val="203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582405-112A-ADD9-BCAB-36D9F0A9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200" b="1" i="0" u="none" strike="noStrike" kern="1200" cap="all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Beispiele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7F209-50EC-8AE7-E020-26B337E6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3379F95-A9FD-F164-19DB-1301DD57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1828799"/>
            <a:ext cx="8179661" cy="42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2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CE57E5-C37E-42DB-9294-ABED65A60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708030"/>
            <a:ext cx="11587163" cy="4247819"/>
          </a:xfrm>
        </p:spPr>
        <p:txBody>
          <a:bodyPr>
            <a:normAutofit lnSpcReduction="10000"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zwei Schulpraktika bei Sek/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umfassen je 10 LP und werden zukünftig den Fächern zugeordnet.  Damit ist eine vorzeitige Zulassung bei einem fehlenden Schulpraktikum nicht mehr möglich, da max. 5 LP pro Fach fehlen dürfen.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Lehramt Gymnasium: Der Nachweis von Sprachkenntnissen für die Fächer Geschichte, Ethik und Philosophie ist nicht mehr erforderlich.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Studierende der Lehrämter Sekundarschule und Gymnasium müssen zwei LSQ-Module nachweisen: „Kommunikation und Digitalität“ (5 LP) und „Heterogenität und Inklusion“ (5 LP)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Studierende der Lehrämter Grundschule und Förderschule müssen den Nachweis des LSQ-Moduls „Kommunikation und Digitalität“ (5 LP) erbringen.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Zusätzlich müssen Studierende des Lehramts Förderschule mit Sekundarschulfach das neue LSQ-Modul “Bildung für nachhaltige Entwicklung“ (5 LP) absolvieren. (Ausgleich für die Reduzierung des Sekundar-schulfachs um 5 LP) 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9ECB38-20A3-4C49-BA9D-1FBDA0DC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Änderungen bei der Zulassung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0000EF-E167-423E-98E2-72FEB239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64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FDFB0A7-9452-4F10-9EAB-9EF243FFA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Sekundarschule / Gymnasium mit Musik oder Kunst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beiden Abschlussprüfungen (1 schriftliche, 1 mündliche) werden innerhalb eines Prüfungssemesters absolviert.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Leistungspunkte für das andere Unterrichtsfach müssen innerhalb von 5 Jahren nachgereicht werden.</a:t>
            </a:r>
          </a:p>
          <a:p>
            <a:pPr mar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Förderschule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Splittung möglich: Zunächst Prüfung in einem der beiden Unterrichtsfächer (Grundschule) bzw. im Sekundarschulfach, später Prüfung in einer der beiden Fachrichtungen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ARI oder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RehaPsy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(oder umgekehrt)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Fehlende Leistungspunkte müssen zwei Jahre nach der jeweiligen Zulassung nachgereicht werden.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21526F-A350-4955-BC03-681AE989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Splittung von Zulassungen und Prüfungen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E7301-DB15-4EBC-85F7-6C3FC755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08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325640-5DDB-4D31-9738-F241A1D4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lang="de-DE" alt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Fächer mit Abschlussprüfung: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Noten für die Fächer werden unter Anrechnung der Noten für die studienbegleitenden Modulprüfungen gebildet.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Studienleistungen gehen mit Faktor 6 und die Prüfungsleistungen mit Faktor 4 in die Abschlussnote ein.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Ausnahmen: Kunst und Musik in den Lehrämtern Sek und 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(zusätzliche Einbeziehung der fachpraktischen Note)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Neu bei Lehramt Grundschule: Die Noten für die fachpraktischen Module fließen nicht mehr separat in die Wichtung für die Gesamtnote ein.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lang="de-DE" alt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Fächer ohne Abschlussprüfung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Modulfachnote ist gleichzeitig die Abschlussnote.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752C64-4075-4A44-BEF1-7810E7C5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Ermittlung der Noten für die Fächer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CD953B-0BC2-4FA2-9DEA-D732E5F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89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8BB7E1-3BE6-4FD9-AD12-B3BDAD17B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Nachreichfrist für fehlende Leistungspunkte: 2 Jahre (bisher 1 Jahr)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Nichteinhaltung der Frist werden die bestandenen Prüfungsleistungen annulliert.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fehlenden Leistungspunkte müssen nach Annullierung innerhalb eines Jahres nachgereicht werden, da sonst die Prüfungen als nicht bestanden gewertet werden.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Nachreichfristen werden Schutzfristen wie Mutterschutz, Elternzeiten und Familienpflege zusätzlich angerechnet.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0DCBB2-5FF6-4B2C-92BB-6001DF88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Änderung von Fristen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B9B25A-8C68-47F8-B3C9-81F31E61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44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745D2D-EF02-4E8D-A183-08D55EB7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639019"/>
            <a:ext cx="11587163" cy="4316830"/>
          </a:xfrm>
        </p:spPr>
        <p:txBody>
          <a:bodyPr>
            <a:normAutofit lnSpcReduction="10000"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überarbeitete Verordnung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LAPrVO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LSA) tritt zum 01.10.2026 in Kraft.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Verordnung gilt grundsätzlich für alle Studierenden, die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diesem Zeitpunkt zu den Abschlussprüfungen zugelassen werden.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Ausnahmen: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Studierende mit Unterrichtsfach Russisch an Sekundarschule beenden ihr Studium nach der bis zum 30.09.26 geltenden Verordnung.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Übernahme in die neue Verordnung kann gegenüber der Universität widersprochen werden (möglich bis 30.09.2028).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Studierende, die bereits zu den Abschlussprüfungen zugelassen wurden, beenden diese nach der alten Verordnung.</a:t>
            </a:r>
          </a:p>
          <a:p>
            <a:pPr marL="457200" lvl="1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Die Abschlussprüfungen im Wintersemester 2026/27 erfolgen noch nach der aktuell gültigen VO. (Die 	   Zulassungen finden vom 24.09. bis 30.09.26 statt.)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519D9F-591F-4158-8452-AEAA4A43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Übergangsbestimmungen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06DBAB-9E88-4EA2-9BBC-42CFE675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68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7DED213-9B34-5CF9-3BF2-804EF822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inhaltlichen Fragen zur Lehramtsprüfungsverordnung stehen zur Verfügung:</a:t>
            </a:r>
          </a:p>
          <a:p>
            <a:pPr mar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Lehramt Grundschule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Beate Wagner		Tel. 0345 131 999 14  	Mail: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beate.wagner@sachsen-anhalt.de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Lehrämter Sekundarschule/ Gymnasium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Manuela Huth		Tel. 0345 131 999 56	Mail: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manuela.huth@sachsen-anhalt.de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Lehramt Förderschule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Dr. Dirk Schneider	Tel. 0345 131 999 47	Mail: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dirk.schneider@sachsen-anhalt.de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Weitere Mitarbeitende siehe Webseite unter „Ansprechpersonen“.</a:t>
            </a: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6607C2-3155-E707-C2B4-B08CC449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200" b="1" i="0" u="none" strike="noStrike" kern="1200" cap="all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Informationen und Kontakte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F604B-6C5B-1E02-B62F-A5E61C2C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75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3501891-FD0E-417C-9EB6-E96C8031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200" b="1" i="0" u="none" strike="noStrike" kern="1200" cap="all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Informationen und Kontakte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8664BB-3CFB-4A38-BAEA-A14F7E39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FCE226-FF06-CE3D-5718-0D7BFCB15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FF18AC-252C-72E4-ED15-A8F2F1EF9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1061048"/>
            <a:ext cx="11316970" cy="50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20171" y="1766358"/>
            <a:ext cx="11587163" cy="41302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Rechtliche Grundlage  1. LPVO - Allg.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bzw.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LAPrVO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LSA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Bestandteile der Ersten Staatsprüfung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Schriftliche Abschlussprüfungen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Mündliche Abschlussprüfungen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Wahl der Fächer für die Erste Staatsprüfung (Beispiele)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Änderungen bei der Zulassung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Splittung von Prüfungen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Ermittlung der Noten für die Fächer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Änderung von Fristen</a:t>
            </a:r>
          </a:p>
          <a:p>
            <a:pPr>
              <a:lnSpc>
                <a:spcPct val="7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Übergangsbestimmungen</a:t>
            </a:r>
          </a:p>
          <a:p>
            <a:pPr>
              <a:lnSpc>
                <a:spcPct val="7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Inhalt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00038" y="6534150"/>
            <a:ext cx="933450" cy="207963"/>
          </a:xfrm>
        </p:spPr>
        <p:txBody>
          <a:bodyPr/>
          <a:lstStyle/>
          <a:p>
            <a:fld id="{EDC4549D-337F-419A-8E57-DA56B8FBD39C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0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07072" y="6534150"/>
            <a:ext cx="933450" cy="207963"/>
          </a:xfrm>
        </p:spPr>
        <p:txBody>
          <a:bodyPr/>
          <a:lstStyle/>
          <a:p>
            <a:fld id="{17ECA400-45F0-417C-BD6E-AB7FAF3CCD7D}" type="datetime1">
              <a:rPr lang="de-DE" smtClean="0"/>
              <a:t>15.05.2026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Rechtliche Grundlage 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Verordnung über die Ersten Staatsprüfungen für Lehrämter an allgemein bildenden Schulen im Land Sachsen-Anhalt (1. LPVO – Allg.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.) vom 26.März 2008 (GVBl. LSA S. 76), zuletzt geändert durch Verordnung vom 14. April 2026 (GVBl. LSA S. 130)</a:t>
            </a:r>
          </a:p>
        </p:txBody>
      </p:sp>
    </p:spTree>
    <p:extLst>
      <p:ext uri="{BB962C8B-B14F-4D97-AF65-F5344CB8AC3E}">
        <p14:creationId xmlns:p14="http://schemas.microsoft.com/office/powerpoint/2010/main" val="341670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167F7C-3AA1-4007-84B1-7F2E27D8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Wissenschaftliche Hausarbeit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Staatliche Abschlussprüfungen: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Schriftliche Prüfungen 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den Unterrichtsfächern bzw. rehabilitationspädagogischen Fachrichtungen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Mündliche Prüfungen</a:t>
            </a:r>
          </a:p>
          <a:p>
            <a:pPr marL="1371600" lvl="3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Pädagogik und Psychologie bzw. Allgemeiner Rehabilitations- und Integrationspädagogik und Rehabilitationspädagogischer Psychologie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1D47ED-F508-48F2-9843-645A1D17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Bestandteile</a:t>
            </a:r>
            <a:r>
              <a:rPr lang="de-DE" sz="3200" b="1" dirty="0"/>
              <a:t>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der Ersten Staatsprüfung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F873B3-1311-4E5A-9239-86EC64A5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43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66ABE7-C7F8-4C3E-ACE7-DB2140070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Neu: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Reduzierung der Anzahl der Prüfungen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Grundschule: 		2 von 3 Unterrichtsfächern (jeweils 3 Stunden)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Sekundarschule:  	1 von 2 Unterrichtsfächern  (4 Stunden)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Gymnasium: 		1 von 2 Unterrichtsfächern  (4 Stunden)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Förderschule:		1 von 2 Fachrichtungen + 1 von 2 Unterrichtsfächern der Grundschule (je 3 Stunden)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		1 von 2 Fachrichtungen + Fach der Sekundarschule  (je 3 Stunden)</a:t>
            </a: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EF2C79-D2BC-4813-BBC8-431BE2B3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Schriftliche Abschlussprüfungen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7D0BE2-B42B-4B0B-8255-C75608AC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43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4B4B98-F818-4C5B-AE02-210023A2B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Neu: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Prüfung nur noch in einem Fach</a:t>
            </a:r>
          </a:p>
          <a:p>
            <a:pPr>
              <a:lnSpc>
                <a:spcPct val="11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Pädagogik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Psychologie (Grundschule, Sekundarschule, Gymnasium) bzw. </a:t>
            </a:r>
          </a:p>
          <a:p>
            <a:pPr>
              <a:lnSpc>
                <a:spcPct val="11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Allgemeiner Rehabilitations- und Integrationspädagogik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Rehabilitationspädagogischer Psychologie (Förderschule)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Dauer:  ca. 30 Minuten</a:t>
            </a:r>
          </a:p>
          <a:p>
            <a:pPr lvl="4"/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208B0E-7BD9-4AAA-9E79-EE4129A5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Mündliche Prüfungen </a:t>
            </a:r>
            <a:b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A7259-DF51-4604-9583-C3FFE0F8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70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92F579F-658E-470A-9126-8DFB93B91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Neu: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thematische Abhängigkeit der einzelnen Prüfungsteile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Wahl des Faches/ der Fächer für die wissenschaftliche Hausarbeit wirkt sich auf die Fächerwahl bei den Abschlussprüfungen aus.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Fach bzw. die Fächer, in dem/denen  die wissenschaftliche Hausarbeit geschrieben wird, kann/können nicht für die schriftliche/n oder die  mündliche Abschlussprüfung gewählt werden.</a:t>
            </a:r>
          </a:p>
          <a:p>
            <a:pPr marL="0" indent="0">
              <a:buNone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Hinweis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für Studierende, welche die wissenschaftliche Hausarbeit bereits geschrieben haben oder gerade dabei sind: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Auch in diesem Fall können die Prüfungen nach der geänderten Verordnung abgelegt werden, sofern die  entsprechenden LSQ-Module absolviert wurden. Zu beachten ist, dass das Fach/ die Fächer der Hausarbeit auch in diesem Fall nicht für die Abschlussprüfungen gewählt werden kann/ können.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E4C9D5-4008-4EA2-9E71-D1A119D0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Wahl der Fächer für die Erste Staatsprüfung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AF4FCD-6405-4D71-9302-9DDAFD3B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65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51E96B-E198-3D50-DB3A-1CC85BEC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sng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Lehramt Grundschule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mit Fächerkombination Deutsch/ Mathematik/ Gestalten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33FA5F-53F5-C49A-CFF7-C2357D2B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200" b="1" i="0" u="none" strike="noStrike" kern="1200" cap="all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Beispiele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AB7C84-89ED-247F-7C69-46F38A3C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D250F3-F12F-102D-5568-E549C005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2449902"/>
            <a:ext cx="8070915" cy="33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D6EEF2D-E4C0-42C0-8C97-25C0C84F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1439333"/>
            <a:ext cx="11587163" cy="451651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sng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sng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Lehramt Sekundarschule/Gymnasium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030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mit Fächerkombination Mathematik/ Englisch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20305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E40FCB-3022-4F05-ADFE-F9E5A3E6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" y="161924"/>
            <a:ext cx="11953875" cy="1260476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AFD1A2-D6B2-4D02-A18E-0B194136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AFBE-AF92-45A7-AE94-C5DB8B211199}" type="datetime1">
              <a:rPr lang="de-DE" smtClean="0"/>
              <a:t>15.05.2026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02F8E2-C97E-7D8E-1559-17ADA9186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7" y="2518913"/>
            <a:ext cx="8033711" cy="29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69279"/>
      </p:ext>
    </p:extLst>
  </p:cSld>
  <p:clrMapOvr>
    <a:masterClrMapping/>
  </p:clrMapOvr>
</p:sld>
</file>

<file path=ppt/theme/theme1.xml><?xml version="1.0" encoding="utf-8"?>
<a:theme xmlns:a="http://schemas.openxmlformats.org/drawingml/2006/main" name="LISA PPP">
  <a:themeElements>
    <a:clrScheme name="LISA_Farben">
      <a:dk1>
        <a:srgbClr val="20305F"/>
      </a:dk1>
      <a:lt1>
        <a:srgbClr val="FFFFFF"/>
      </a:lt1>
      <a:dk2>
        <a:srgbClr val="CE781E"/>
      </a:dk2>
      <a:lt2>
        <a:srgbClr val="FFFFFF"/>
      </a:lt2>
      <a:accent1>
        <a:srgbClr val="20305F"/>
      </a:accent1>
      <a:accent2>
        <a:srgbClr val="CE781E"/>
      </a:accent2>
      <a:accent3>
        <a:srgbClr val="3D4548"/>
      </a:accent3>
      <a:accent4>
        <a:srgbClr val="000000"/>
      </a:accent4>
      <a:accent5>
        <a:srgbClr val="3C93D3"/>
      </a:accent5>
      <a:accent6>
        <a:srgbClr val="98BB38"/>
      </a:accent6>
      <a:hlink>
        <a:srgbClr val="0563C1"/>
      </a:hlink>
      <a:folHlink>
        <a:srgbClr val="CE781E"/>
      </a:folHlink>
    </a:clrScheme>
    <a:fontScheme name="LISA_Masterfolie_Schriftmischung">
      <a:majorFont>
        <a:latin typeface="TheSans C4s Bold"/>
        <a:ea typeface=""/>
        <a:cs typeface=""/>
      </a:majorFont>
      <a:minorFont>
        <a:latin typeface="TheSans C4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SA_Master_PPP_4.potx" id="{1201550A-A078-4212-95A0-DDC2556C51D7}" vid="{629FF39C-D88C-4B17-A160-C43283930E9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LISA_Master_PPP_3</Template>
  <TotalTime>0</TotalTime>
  <Words>1065</Words>
  <Application>Microsoft Office PowerPoint</Application>
  <PresentationFormat>Breitbild</PresentationFormat>
  <Paragraphs>135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TheSans C4s Bold</vt:lpstr>
      <vt:lpstr>TheSans C4s Light</vt:lpstr>
      <vt:lpstr>Arial</vt:lpstr>
      <vt:lpstr>Calibri</vt:lpstr>
      <vt:lpstr>Courier New</vt:lpstr>
      <vt:lpstr>Symbol</vt:lpstr>
      <vt:lpstr>LISA PPP</vt:lpstr>
      <vt:lpstr>Erste Staatsprüfung für Lehrämter Änderung der Verordnung  vom 14.04.2026</vt:lpstr>
      <vt:lpstr>Inhalt</vt:lpstr>
      <vt:lpstr>Rechtliche Grundlage  </vt:lpstr>
      <vt:lpstr>Bestandteile der Ersten Staatsprüfung</vt:lpstr>
      <vt:lpstr>Schriftliche Abschlussprüfungen</vt:lpstr>
      <vt:lpstr>Mündliche Prüfungen  </vt:lpstr>
      <vt:lpstr>Wahl der Fächer für die Erste Staatsprüfung</vt:lpstr>
      <vt:lpstr>Beispiele</vt:lpstr>
      <vt:lpstr>Beispiele</vt:lpstr>
      <vt:lpstr>Beispiele</vt:lpstr>
      <vt:lpstr>Beispiele</vt:lpstr>
      <vt:lpstr>Änderungen bei der Zulassung</vt:lpstr>
      <vt:lpstr>Splittung von Zulassungen und Prüfungen</vt:lpstr>
      <vt:lpstr>Ermittlung der Noten für die Fächer</vt:lpstr>
      <vt:lpstr>Änderung von Fristen</vt:lpstr>
      <vt:lpstr>Übergangsbestimmungen</vt:lpstr>
      <vt:lpstr>Informationen und Kontakte</vt:lpstr>
      <vt:lpstr>Informationen und Kontakte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Fachbereich Verwaltung</dc:title>
  <dc:creator>Eckhoff, Doreen</dc:creator>
  <cp:lastModifiedBy>Engelmann, Christine Dr.</cp:lastModifiedBy>
  <cp:revision>222</cp:revision>
  <dcterms:created xsi:type="dcterms:W3CDTF">2023-03-20T12:01:24Z</dcterms:created>
  <dcterms:modified xsi:type="dcterms:W3CDTF">2026-05-15T12:41:29Z</dcterms:modified>
</cp:coreProperties>
</file>