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739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03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55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24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02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13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74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837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69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23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21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C5AC3-6006-4DDF-AEB3-879A299A3E6B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27377-CD71-4DA1-A0FA-67C2076590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65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egalites.fr/Mal-emploi?id_theme=1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vedura.fr/social/emploi/conditions-travail-entreprise" TargetMode="External"/><Relationship Id="rId5" Type="http://schemas.openxmlformats.org/officeDocument/2006/relationships/hyperlink" Target="https://exposition-affiches.inrs.fr/#/modules/0/694" TargetMode="External"/><Relationship Id="rId4" Type="http://schemas.openxmlformats.org/officeDocument/2006/relationships/hyperlink" Target="https://code.travail.gouv.fr/?source=widge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urnaldunet.fr/management/guide-du-management/1201171-les-syndicats-quel-est-leur-role-en-franc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CcID0kLTsdM" TargetMode="External"/><Relationship Id="rId4" Type="http://schemas.openxmlformats.org/officeDocument/2006/relationships/hyperlink" Target="https://www.cse-guide.fr/listing-des-syndicats-en-franc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tLDKpJqmS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travail-emploi.gouv.fr/sante-au-travail/prevention-des-risques-pour-la-sante-au-travail/article/risques-psychosociaux" TargetMode="External"/><Relationship Id="rId4" Type="http://schemas.openxmlformats.org/officeDocument/2006/relationships/hyperlink" Target="https://exposition-affiches.inrs.fr/#/ma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ameli.fr/entreprise/sante-travail/prevention/performance-entreprise" TargetMode="External"/><Relationship Id="rId4" Type="http://schemas.openxmlformats.org/officeDocument/2006/relationships/hyperlink" Target="https://www.kelformation.com/fiches-metiers/chef-du-personnel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tatista.com/infographie/21758/repartition-des-deputes-par-groupe-politique-assemblee-nationale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vie-publique.fr/fiches/23999-quest-ce-quun-parti-politiq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042412"/>
              </p:ext>
            </p:extLst>
          </p:nvPr>
        </p:nvGraphicFramePr>
        <p:xfrm>
          <a:off x="128385" y="112837"/>
          <a:ext cx="11875194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793">
                  <a:extLst>
                    <a:ext uri="{9D8B030D-6E8A-4147-A177-3AD203B41FA5}">
                      <a16:colId xmlns:a16="http://schemas.microsoft.com/office/drawing/2014/main" val="1879760147"/>
                    </a:ext>
                  </a:extLst>
                </a:gridCol>
                <a:gridCol w="8744989">
                  <a:extLst>
                    <a:ext uri="{9D8B030D-6E8A-4147-A177-3AD203B41FA5}">
                      <a16:colId xmlns:a16="http://schemas.microsoft.com/office/drawing/2014/main" val="1127347964"/>
                    </a:ext>
                  </a:extLst>
                </a:gridCol>
                <a:gridCol w="1313412">
                  <a:extLst>
                    <a:ext uri="{9D8B030D-6E8A-4147-A177-3AD203B41FA5}">
                      <a16:colId xmlns:a16="http://schemas.microsoft.com/office/drawing/2014/main" val="297728050"/>
                    </a:ext>
                  </a:extLst>
                </a:gridCol>
              </a:tblGrid>
              <a:tr h="294487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Niveaubestimmende Aufgabe zum Thema </a:t>
                      </a:r>
                      <a:r>
                        <a:rPr lang="fr-FR" sz="1400" i="1" noProof="0" dirty="0" smtClean="0"/>
                        <a:t>Des conditions </a:t>
                      </a:r>
                      <a:r>
                        <a:rPr lang="fr-FR" sz="1400" i="1" noProof="0" dirty="0" smtClean="0"/>
                        <a:t>de travail justes et équitables</a:t>
                      </a:r>
                      <a:endParaRPr lang="fr-FR" sz="14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94212"/>
                  </a:ext>
                </a:extLst>
              </a:tr>
            </a:tbl>
          </a:graphicData>
        </a:graphic>
      </p:graphicFrame>
      <p:pic>
        <p:nvPicPr>
          <p:cNvPr id="1026" name="Picture 2" descr="Gruppe Von Personen, Die Tagsüber Gelben Schutzhelm Trag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85" y="527858"/>
            <a:ext cx="4125480" cy="275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/>
        </p:nvSpPr>
        <p:spPr>
          <a:xfrm>
            <a:off x="4253865" y="527858"/>
            <a:ext cx="14736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Gruppe Von Personen, Die Tagsüber Gelben Schutzhelm Tragen · Kostenloses Stock Foto (pexels.com)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652655" y="527858"/>
            <a:ext cx="6350924" cy="27503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Vous faites partie du groupe des </a:t>
            </a:r>
            <a:r>
              <a:rPr lang="fr-FR" sz="2000" i="1" dirty="0" smtClean="0"/>
              <a:t>travailleuses et travailleurs</a:t>
            </a:r>
            <a:r>
              <a:rPr lang="fr-FR" sz="2000" dirty="0" smtClean="0"/>
              <a:t>. Cherchez des informations supplémentaires sur Internet pour vous préparer à la discussion. </a:t>
            </a:r>
            <a:r>
              <a:rPr lang="fr-FR" sz="2000" dirty="0" smtClean="0"/>
              <a:t>Ci-dessous, </a:t>
            </a:r>
            <a:r>
              <a:rPr lang="fr-FR" sz="2000" dirty="0" smtClean="0"/>
              <a:t>vous trouverez des pistes de réflexion.  </a:t>
            </a:r>
            <a:endParaRPr lang="fr-FR" sz="2000" dirty="0"/>
          </a:p>
        </p:txBody>
      </p:sp>
      <p:sp>
        <p:nvSpPr>
          <p:cNvPr id="8" name="Rechteck 7"/>
          <p:cNvSpPr/>
          <p:nvPr/>
        </p:nvSpPr>
        <p:spPr>
          <a:xfrm>
            <a:off x="128385" y="3341716"/>
            <a:ext cx="5424517" cy="14962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400" u="sng" dirty="0" smtClean="0"/>
              <a:t>Pistes de réflexion</a:t>
            </a:r>
          </a:p>
          <a:p>
            <a:endParaRPr lang="fr-FR" sz="1400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Quels sont les travaux que vous faites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Pourquoi êtes-vous </a:t>
            </a:r>
            <a:r>
              <a:rPr lang="fr-FR" sz="1400" dirty="0" smtClean="0"/>
              <a:t>exposés </a:t>
            </a:r>
            <a:r>
              <a:rPr lang="fr-FR" sz="1400" dirty="0" smtClean="0"/>
              <a:t>à un risque particulier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Comment améliorer vos conditions de travail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Quels sont vos droits et obligations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…</a:t>
            </a:r>
            <a:endParaRPr lang="fr-FR" sz="1400" dirty="0"/>
          </a:p>
        </p:txBody>
      </p:sp>
      <p:sp>
        <p:nvSpPr>
          <p:cNvPr id="9" name="Rechteck 8"/>
          <p:cNvSpPr/>
          <p:nvPr/>
        </p:nvSpPr>
        <p:spPr>
          <a:xfrm>
            <a:off x="5652655" y="3341716"/>
            <a:ext cx="6350924" cy="515389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u="sng" dirty="0" smtClean="0"/>
              <a:t>Vocabulaire utile : organiser ses idées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383300"/>
              </p:ext>
            </p:extLst>
          </p:nvPr>
        </p:nvGraphicFramePr>
        <p:xfrm>
          <a:off x="5652656" y="3915295"/>
          <a:ext cx="6350925" cy="2734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975">
                  <a:extLst>
                    <a:ext uri="{9D8B030D-6E8A-4147-A177-3AD203B41FA5}">
                      <a16:colId xmlns:a16="http://schemas.microsoft.com/office/drawing/2014/main" val="128451401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3840900688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4146084951"/>
                    </a:ext>
                  </a:extLst>
                </a:gridCol>
              </a:tblGrid>
              <a:tr h="357447">
                <a:tc>
                  <a:txBody>
                    <a:bodyPr/>
                    <a:lstStyle/>
                    <a:p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Connecteurs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Constructions verbales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683178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Commencer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(tout) d’abord, avant toute chose, au préalable, en premier lieu, premièrement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commencer, pour débuter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357676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Ajouter une idée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puis, ensuite, en second lieu, par ailleurs, (d’une part...) d’autre part, en outre, de surcroît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à cela s’ajoute que, il ne faut pas oublier non plus que, n’omettons pas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449465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Donner un exemple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exemple, à titre d’exemple,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l’exemple le plus significatif, prenons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cas de, C’est ainsi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 par exemple, tel(le) que, prenons l’exemple de </a:t>
                      </a:r>
                    </a:p>
                    <a:p>
                      <a:pPr marL="0" algn="l" defTabSz="914400" rtl="0" eaLnBrk="1" latinLnBrk="0" hangingPunct="1"/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232221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Achever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enfin, finalement, en dernier lieu, en définitive, somme toute, en somme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terminer, pour conclure, pour mettre un terme, tout compte fait, en tout et pour tout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894089"/>
                  </a:ext>
                </a:extLst>
              </a:tr>
            </a:tbl>
          </a:graphicData>
        </a:graphic>
      </p:graphicFrame>
      <p:sp>
        <p:nvSpPr>
          <p:cNvPr id="12" name="Rechteck 11"/>
          <p:cNvSpPr/>
          <p:nvPr/>
        </p:nvSpPr>
        <p:spPr>
          <a:xfrm>
            <a:off x="128385" y="4912822"/>
            <a:ext cx="5424517" cy="17373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CI" sz="1400" u="sng" dirty="0" smtClean="0"/>
              <a:t>Ressources digitales utiles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hlinkClick r:id="rId3"/>
              </a:rPr>
              <a:t>Mal-emploi : près de huit millions de personnes fragilisées (inegalites.fr)</a:t>
            </a:r>
            <a:endParaRPr lang="fr-FR" sz="1400" dirty="0" smtClean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hlinkClick r:id="rId4"/>
              </a:rPr>
              <a:t>Code </a:t>
            </a:r>
            <a:r>
              <a:rPr lang="fr-FR" sz="1400" dirty="0">
                <a:hlinkClick r:id="rId4"/>
              </a:rPr>
              <a:t>du travail numérique - Ministère du Travail</a:t>
            </a:r>
            <a:endParaRPr lang="fr-FR" sz="1400" dirty="0" smtClean="0">
              <a:hlinkClick r:id="rId5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hlinkClick r:id="rId6"/>
              </a:rPr>
              <a:t>Conditions </a:t>
            </a:r>
            <a:r>
              <a:rPr lang="fr-FR" sz="1400" dirty="0">
                <a:hlinkClick r:id="rId6"/>
              </a:rPr>
              <a:t>de travail dans les entreprises et développement durable (vedura.fr</a:t>
            </a:r>
            <a:r>
              <a:rPr lang="fr-FR" sz="1400" dirty="0" smtClean="0">
                <a:hlinkClick r:id="rId6"/>
              </a:rPr>
              <a:t>)</a:t>
            </a:r>
            <a:r>
              <a:rPr lang="fr-FR" sz="14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I" sz="1400" dirty="0" smtClean="0"/>
              <a:t>…</a:t>
            </a:r>
            <a:endParaRPr lang="fr-CI" sz="1400" dirty="0"/>
          </a:p>
        </p:txBody>
      </p:sp>
    </p:spTree>
    <p:extLst>
      <p:ext uri="{BB962C8B-B14F-4D97-AF65-F5344CB8AC3E}">
        <p14:creationId xmlns:p14="http://schemas.microsoft.com/office/powerpoint/2010/main" val="235415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286576"/>
              </p:ext>
            </p:extLst>
          </p:nvPr>
        </p:nvGraphicFramePr>
        <p:xfrm>
          <a:off x="128385" y="112837"/>
          <a:ext cx="11875194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793">
                  <a:extLst>
                    <a:ext uri="{9D8B030D-6E8A-4147-A177-3AD203B41FA5}">
                      <a16:colId xmlns:a16="http://schemas.microsoft.com/office/drawing/2014/main" val="1879760147"/>
                    </a:ext>
                  </a:extLst>
                </a:gridCol>
                <a:gridCol w="8744989">
                  <a:extLst>
                    <a:ext uri="{9D8B030D-6E8A-4147-A177-3AD203B41FA5}">
                      <a16:colId xmlns:a16="http://schemas.microsoft.com/office/drawing/2014/main" val="1127347964"/>
                    </a:ext>
                  </a:extLst>
                </a:gridCol>
                <a:gridCol w="1313412">
                  <a:extLst>
                    <a:ext uri="{9D8B030D-6E8A-4147-A177-3AD203B41FA5}">
                      <a16:colId xmlns:a16="http://schemas.microsoft.com/office/drawing/2014/main" val="297728050"/>
                    </a:ext>
                  </a:extLst>
                </a:gridCol>
              </a:tblGrid>
              <a:tr h="294487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Niveaubestimmende Aufgabe zum Thema </a:t>
                      </a:r>
                      <a:r>
                        <a:rPr lang="fr-FR" sz="1400" i="1" noProof="0" dirty="0" smtClean="0"/>
                        <a:t>Des conditions de travail justes et équitables</a:t>
                      </a:r>
                      <a:endParaRPr lang="fr-FR" sz="14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94212"/>
                  </a:ext>
                </a:extLst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4253865" y="527858"/>
            <a:ext cx="14736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Kostenloses Foto zum Thema: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</a:rPr>
              <a:t>arbeit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</a:rPr>
              <a:t>brainstorming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</a:rPr>
              <a:t>büro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 (pexels.com)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652655" y="527858"/>
            <a:ext cx="6350924" cy="27503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Vous faites partie du groupe des </a:t>
            </a:r>
            <a:r>
              <a:rPr lang="fr-FR" sz="2000" i="1" dirty="0" smtClean="0"/>
              <a:t>syndicalistes</a:t>
            </a:r>
            <a:r>
              <a:rPr lang="fr-FR" sz="2000" dirty="0" smtClean="0"/>
              <a:t>. Cherchez des informations supplémentaires sur Internet pour vous préparer à la discussion. Ci-dessous vous trouverez des pistes de réflexion.  </a:t>
            </a:r>
            <a:endParaRPr lang="fr-FR" sz="2000" dirty="0"/>
          </a:p>
        </p:txBody>
      </p:sp>
      <p:pic>
        <p:nvPicPr>
          <p:cNvPr id="5122" name="Picture 2" descr="Kostenloses Stock Foto zu arbeit, brainstorming, bü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85" y="527858"/>
            <a:ext cx="4125480" cy="275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eck 7"/>
          <p:cNvSpPr/>
          <p:nvPr/>
        </p:nvSpPr>
        <p:spPr>
          <a:xfrm>
            <a:off x="5652655" y="3341716"/>
            <a:ext cx="6350924" cy="515389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u="sng" dirty="0" smtClean="0"/>
              <a:t>Vocabulaire utile : organiser ses idées</a:t>
            </a:r>
          </a:p>
        </p:txBody>
      </p:sp>
      <p:sp>
        <p:nvSpPr>
          <p:cNvPr id="10" name="Rechteck 9"/>
          <p:cNvSpPr/>
          <p:nvPr/>
        </p:nvSpPr>
        <p:spPr>
          <a:xfrm>
            <a:off x="9232036" y="6611779"/>
            <a:ext cx="28712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6 - Le lexique de l'argumentation | Lelivrescolaire.fr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28385" y="3341716"/>
            <a:ext cx="5424517" cy="14962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400" u="sng" dirty="0" smtClean="0"/>
              <a:t>Pistes de réflexion</a:t>
            </a:r>
          </a:p>
          <a:p>
            <a:endParaRPr lang="fr-FR" sz="1400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Pourquoi luttez-vous pour des conditions de travail justes et équitables ? Que faites-vous?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Comment peut-on améliorer les conditions de travail 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…</a:t>
            </a:r>
            <a:endParaRPr lang="fr-FR" sz="1400" dirty="0"/>
          </a:p>
        </p:txBody>
      </p:sp>
      <p:sp>
        <p:nvSpPr>
          <p:cNvPr id="12" name="Rechteck 11"/>
          <p:cNvSpPr/>
          <p:nvPr/>
        </p:nvSpPr>
        <p:spPr>
          <a:xfrm>
            <a:off x="128385" y="4912822"/>
            <a:ext cx="5424517" cy="17373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CI" sz="1400" u="sng" dirty="0" smtClean="0"/>
              <a:t>Ressources digitales utiles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hlinkClick r:id="rId3"/>
              </a:rPr>
              <a:t>Syndicats : quel est leur rôle en France ? (journaldunet.fr)</a:t>
            </a:r>
            <a:endParaRPr lang="fr-FR" sz="1400" dirty="0" smtClean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hlinkClick r:id="rId4"/>
              </a:rPr>
              <a:t>Listing </a:t>
            </a:r>
            <a:r>
              <a:rPr lang="fr-FR" sz="1400" dirty="0">
                <a:hlinkClick r:id="rId4"/>
              </a:rPr>
              <a:t>des syndicats en France. Détails et Informations (cse-guide.fr</a:t>
            </a:r>
            <a:r>
              <a:rPr lang="fr-FR" sz="1400" dirty="0" smtClean="0">
                <a:hlinkClick r:id="rId4"/>
              </a:rPr>
              <a:t>)</a:t>
            </a:r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hlinkClick r:id="rId5"/>
              </a:rPr>
              <a:t>Ça sert à quoi un syndicat ? - YouTube</a:t>
            </a:r>
            <a:endParaRPr lang="fr-FR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…</a:t>
            </a:r>
            <a:endParaRPr lang="fr-CI" sz="1400" dirty="0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992942"/>
              </p:ext>
            </p:extLst>
          </p:nvPr>
        </p:nvGraphicFramePr>
        <p:xfrm>
          <a:off x="5652656" y="3915295"/>
          <a:ext cx="6350925" cy="2734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975">
                  <a:extLst>
                    <a:ext uri="{9D8B030D-6E8A-4147-A177-3AD203B41FA5}">
                      <a16:colId xmlns:a16="http://schemas.microsoft.com/office/drawing/2014/main" val="128451401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3840900688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4146084951"/>
                    </a:ext>
                  </a:extLst>
                </a:gridCol>
              </a:tblGrid>
              <a:tr h="357447">
                <a:tc>
                  <a:txBody>
                    <a:bodyPr/>
                    <a:lstStyle/>
                    <a:p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Connecteurs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Constructions verbales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683178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Commencer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(tout) d’abord, avant toute chose, au préalable, en premier lieu, premièrement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commencer, pour débuter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357676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Ajouter une idée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puis, ensuite, en second lieu, par ailleurs, (d’une part...) d’autre part, en outre, de surcroît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à cela s’ajoute que, il ne faut pas oublier non plus que, n’omettons pas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449465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Donner un exemple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exemple, à titre d’exemple,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l’exemple le plus significatif, prenons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cas de, C’est ainsi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 par exemple, tel(le) que, prenons l’exemple de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232221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Achever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enfin, finalement, en dernier lieu, en définitive, somme toute, en somme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terminer, pour conclure, pour mettre un terme, tout compte fait, en tout et pour tout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894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97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736615"/>
              </p:ext>
            </p:extLst>
          </p:nvPr>
        </p:nvGraphicFramePr>
        <p:xfrm>
          <a:off x="128385" y="112837"/>
          <a:ext cx="11875194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793">
                  <a:extLst>
                    <a:ext uri="{9D8B030D-6E8A-4147-A177-3AD203B41FA5}">
                      <a16:colId xmlns:a16="http://schemas.microsoft.com/office/drawing/2014/main" val="1879760147"/>
                    </a:ext>
                  </a:extLst>
                </a:gridCol>
                <a:gridCol w="8744989">
                  <a:extLst>
                    <a:ext uri="{9D8B030D-6E8A-4147-A177-3AD203B41FA5}">
                      <a16:colId xmlns:a16="http://schemas.microsoft.com/office/drawing/2014/main" val="1127347964"/>
                    </a:ext>
                  </a:extLst>
                </a:gridCol>
                <a:gridCol w="1313412">
                  <a:extLst>
                    <a:ext uri="{9D8B030D-6E8A-4147-A177-3AD203B41FA5}">
                      <a16:colId xmlns:a16="http://schemas.microsoft.com/office/drawing/2014/main" val="297728050"/>
                    </a:ext>
                  </a:extLst>
                </a:gridCol>
              </a:tblGrid>
              <a:tr h="294487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Niveaubestimmende Aufgabe zum Thema </a:t>
                      </a:r>
                      <a:r>
                        <a:rPr lang="fr-FR" sz="1400" i="1" noProof="0" dirty="0" smtClean="0"/>
                        <a:t>Des conditions de travail justes et équitables</a:t>
                      </a:r>
                      <a:endParaRPr lang="fr-FR" sz="14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94212"/>
                  </a:ext>
                </a:extLst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4253865" y="527858"/>
            <a:ext cx="14736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Kostenloses Foto zum Thema: alt,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</a:rPr>
              <a:t>arbeitsplatz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de-DE" sz="1000" dirty="0" err="1" smtClean="0">
                <a:solidFill>
                  <a:schemeClr val="bg1">
                    <a:lumMod val="75000"/>
                  </a:schemeClr>
                </a:solidFill>
              </a:rPr>
              <a:t>arzt</a:t>
            </a:r>
            <a:r>
              <a:rPr lang="de-DE" sz="1000" dirty="0" smtClean="0">
                <a:solidFill>
                  <a:schemeClr val="bg1">
                    <a:lumMod val="75000"/>
                  </a:schemeClr>
                </a:solidFill>
              </a:rPr>
              <a:t> (pexels.com)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5652655" y="527858"/>
            <a:ext cx="6350924" cy="27503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Vous faites partie du groupe des </a:t>
            </a:r>
            <a:r>
              <a:rPr lang="fr-FR" sz="2000" i="1" dirty="0" smtClean="0"/>
              <a:t>femmes et hommes médecins</a:t>
            </a:r>
            <a:r>
              <a:rPr lang="fr-FR" sz="2000" dirty="0" smtClean="0"/>
              <a:t>. Cherchez des informations supplémentaires sur Internet pour vous préparer à la discussion. </a:t>
            </a:r>
            <a:r>
              <a:rPr lang="fr-FR" sz="2000" dirty="0" smtClean="0"/>
              <a:t>Ci-dessous, </a:t>
            </a:r>
            <a:r>
              <a:rPr lang="fr-FR" sz="2000" dirty="0" smtClean="0"/>
              <a:t>vous trouverez des pistes de réflexion.  </a:t>
            </a:r>
            <a:endParaRPr lang="fr-FR" sz="2000" dirty="0"/>
          </a:p>
        </p:txBody>
      </p:sp>
      <p:pic>
        <p:nvPicPr>
          <p:cNvPr id="4098" name="Picture 2" descr="Kostenloses Stock Foto zu alt, arbeitsplatz, arz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85" y="527858"/>
            <a:ext cx="4125480" cy="275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eck 7"/>
          <p:cNvSpPr/>
          <p:nvPr/>
        </p:nvSpPr>
        <p:spPr>
          <a:xfrm>
            <a:off x="5652655" y="3341716"/>
            <a:ext cx="6350924" cy="515389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u="sng" dirty="0" smtClean="0"/>
              <a:t>Vocabulaire utile : organiser ses idées</a:t>
            </a:r>
          </a:p>
        </p:txBody>
      </p:sp>
      <p:sp>
        <p:nvSpPr>
          <p:cNvPr id="10" name="Rechteck 9"/>
          <p:cNvSpPr/>
          <p:nvPr/>
        </p:nvSpPr>
        <p:spPr>
          <a:xfrm>
            <a:off x="9232036" y="6611779"/>
            <a:ext cx="28712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6 - Le lexique de l'argumentation | Lelivrescolaire.fr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28385" y="3341716"/>
            <a:ext cx="5424517" cy="14962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400" u="sng" dirty="0" smtClean="0"/>
              <a:t>Pistes de réflexion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Que faites-vous en tant que médecin pour améliorer les conditions de travail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Quels sont les maladies liées aux conditions de travail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Quels sont les conséquences des risques psychosociaux dans les entreprises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…</a:t>
            </a:r>
            <a:endParaRPr lang="fr-FR" sz="1400" dirty="0"/>
          </a:p>
        </p:txBody>
      </p:sp>
      <p:sp>
        <p:nvSpPr>
          <p:cNvPr id="12" name="Rechteck 11"/>
          <p:cNvSpPr/>
          <p:nvPr/>
        </p:nvSpPr>
        <p:spPr>
          <a:xfrm>
            <a:off x="128385" y="4912822"/>
            <a:ext cx="5424517" cy="17373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CI" sz="1400" u="sng" dirty="0" smtClean="0"/>
              <a:t>Ressources digitales utiles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hlinkClick r:id="rId3"/>
              </a:rPr>
              <a:t>Découvrez les acteurs internes de la Santé au Travail - YouTube</a:t>
            </a:r>
            <a:endParaRPr lang="fr-CI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hlinkClick r:id="rId4"/>
              </a:rPr>
              <a:t>Exposition INRS d’affiches de santé et sécurité au travail</a:t>
            </a:r>
            <a:endParaRPr lang="fr-CI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hlinkClick r:id="rId5"/>
              </a:rPr>
              <a:t>Risques </a:t>
            </a:r>
            <a:r>
              <a:rPr lang="fr-FR" sz="1400" dirty="0">
                <a:hlinkClick r:id="rId5"/>
              </a:rPr>
              <a:t>psychosociaux - Ministère du Travail, de l'Emploi et de l'Insertion (travail-emploi.gouv.fr</a:t>
            </a:r>
            <a:r>
              <a:rPr lang="fr-FR" sz="1400" dirty="0" smtClean="0">
                <a:hlinkClick r:id="rId5"/>
              </a:rPr>
              <a:t>)</a:t>
            </a:r>
            <a:endParaRPr lang="fr-CI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I" sz="1400" dirty="0" smtClean="0"/>
              <a:t>…</a:t>
            </a:r>
            <a:endParaRPr lang="fr-CI" sz="1400" dirty="0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40822"/>
              </p:ext>
            </p:extLst>
          </p:nvPr>
        </p:nvGraphicFramePr>
        <p:xfrm>
          <a:off x="5652656" y="3915295"/>
          <a:ext cx="6350925" cy="2734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975">
                  <a:extLst>
                    <a:ext uri="{9D8B030D-6E8A-4147-A177-3AD203B41FA5}">
                      <a16:colId xmlns:a16="http://schemas.microsoft.com/office/drawing/2014/main" val="128451401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3840900688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4146084951"/>
                    </a:ext>
                  </a:extLst>
                </a:gridCol>
              </a:tblGrid>
              <a:tr h="357447">
                <a:tc>
                  <a:txBody>
                    <a:bodyPr/>
                    <a:lstStyle/>
                    <a:p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Connecteurs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Constructions verbales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683178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Commencer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(tout) d’abord, avant toute chose, au préalable, en premier lieu, premièrement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commencer, pour débuter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357676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Ajouter une idée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puis, ensuite, en second lieu, par ailleurs, (d’une part...) d’autre part, en outre, de surcroît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à cela s’ajoute que, il ne faut pas oublier non plus que, n’omettons pas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449465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Donner un exemple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exemple, à titre d’exemple,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l’exemple le plus significatif, prenons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cas de, C’est ainsi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 par exemple, tel(le) que, prenons l’exemple de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232221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Achever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enfin, finalement, en dernier lieu, en définitive, somme toute, en somme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terminer, pour conclure, pour mettre un terme, tout compte fait, en tout et pour tout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894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93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247362"/>
              </p:ext>
            </p:extLst>
          </p:nvPr>
        </p:nvGraphicFramePr>
        <p:xfrm>
          <a:off x="128385" y="112837"/>
          <a:ext cx="11875194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793">
                  <a:extLst>
                    <a:ext uri="{9D8B030D-6E8A-4147-A177-3AD203B41FA5}">
                      <a16:colId xmlns:a16="http://schemas.microsoft.com/office/drawing/2014/main" val="1879760147"/>
                    </a:ext>
                  </a:extLst>
                </a:gridCol>
                <a:gridCol w="8744989">
                  <a:extLst>
                    <a:ext uri="{9D8B030D-6E8A-4147-A177-3AD203B41FA5}">
                      <a16:colId xmlns:a16="http://schemas.microsoft.com/office/drawing/2014/main" val="1127347964"/>
                    </a:ext>
                  </a:extLst>
                </a:gridCol>
                <a:gridCol w="1313412">
                  <a:extLst>
                    <a:ext uri="{9D8B030D-6E8A-4147-A177-3AD203B41FA5}">
                      <a16:colId xmlns:a16="http://schemas.microsoft.com/office/drawing/2014/main" val="297728050"/>
                    </a:ext>
                  </a:extLst>
                </a:gridCol>
              </a:tblGrid>
              <a:tr h="294487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Niveaubestimmende Aufgabe zum Thema </a:t>
                      </a:r>
                      <a:r>
                        <a:rPr lang="fr-FR" sz="1400" i="1" noProof="0" dirty="0" smtClean="0"/>
                        <a:t>Des conditions de travail justes et équitables</a:t>
                      </a:r>
                      <a:endParaRPr lang="fr-FR" sz="14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94212"/>
                  </a:ext>
                </a:extLst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5652655" y="527858"/>
            <a:ext cx="6350924" cy="27503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Vous faites partie du groupe des </a:t>
            </a:r>
            <a:r>
              <a:rPr lang="fr-FR" sz="2000" i="1" dirty="0" smtClean="0"/>
              <a:t>entrepreneuses et entrepreneurs</a:t>
            </a:r>
            <a:r>
              <a:rPr lang="fr-FR" sz="2000" dirty="0" smtClean="0"/>
              <a:t>. Cherchez des informations supplémentaires sur Internet pour vous préparer à la discussion. </a:t>
            </a:r>
            <a:r>
              <a:rPr lang="fr-FR" sz="2000" dirty="0" smtClean="0"/>
              <a:t>Ci-dessous, </a:t>
            </a:r>
            <a:r>
              <a:rPr lang="fr-FR" sz="2000" dirty="0" smtClean="0"/>
              <a:t>vous trouverez des pistes de réflexion.  </a:t>
            </a:r>
            <a:endParaRPr lang="fr-FR" sz="2000" dirty="0"/>
          </a:p>
        </p:txBody>
      </p:sp>
      <p:pic>
        <p:nvPicPr>
          <p:cNvPr id="3074" name="Picture 2" descr="Kostenloses Stock Foto zu anlaufschleifen, ausfahrt, bran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86" y="527858"/>
            <a:ext cx="4125479" cy="275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eck 1"/>
          <p:cNvSpPr/>
          <p:nvPr/>
        </p:nvSpPr>
        <p:spPr>
          <a:xfrm>
            <a:off x="4253865" y="527858"/>
            <a:ext cx="120586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>
                <a:solidFill>
                  <a:schemeClr val="bg1">
                    <a:lumMod val="75000"/>
                  </a:schemeClr>
                </a:solidFill>
              </a:rPr>
              <a:t>Kostenloses Foto zum Thema: anlaufschleifen, ausfahrt, </a:t>
            </a:r>
            <a:r>
              <a:rPr lang="de-DE" sz="1000" dirty="0" err="1">
                <a:solidFill>
                  <a:schemeClr val="bg1">
                    <a:lumMod val="75000"/>
                  </a:schemeClr>
                </a:solidFill>
              </a:rPr>
              <a:t>branding</a:t>
            </a:r>
            <a:r>
              <a:rPr lang="de-DE" sz="1000" dirty="0">
                <a:solidFill>
                  <a:schemeClr val="bg1">
                    <a:lumMod val="75000"/>
                  </a:schemeClr>
                </a:solidFill>
              </a:rPr>
              <a:t> (pexels.com)</a:t>
            </a:r>
          </a:p>
        </p:txBody>
      </p:sp>
      <p:pic>
        <p:nvPicPr>
          <p:cNvPr id="3076" name="Picture 4" descr="Kostenloses Stock Foto zu alt, arbeitsplatz, arz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-3429000"/>
            <a:ext cx="3584864" cy="238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hteck 9"/>
          <p:cNvSpPr/>
          <p:nvPr/>
        </p:nvSpPr>
        <p:spPr>
          <a:xfrm>
            <a:off x="5652655" y="3341716"/>
            <a:ext cx="6350924" cy="515389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u="sng" dirty="0" smtClean="0"/>
              <a:t>Vocabulaire utile : organiser ses idées</a:t>
            </a:r>
          </a:p>
        </p:txBody>
      </p:sp>
      <p:sp>
        <p:nvSpPr>
          <p:cNvPr id="12" name="Rechteck 11"/>
          <p:cNvSpPr/>
          <p:nvPr/>
        </p:nvSpPr>
        <p:spPr>
          <a:xfrm>
            <a:off x="9232036" y="6611779"/>
            <a:ext cx="28712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6 - Le lexique de l'argumentation | Lelivrescolaire.fr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28385" y="3341716"/>
            <a:ext cx="5424517" cy="14962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400" u="sng" dirty="0" smtClean="0"/>
              <a:t>Pistes de réflexion</a:t>
            </a:r>
          </a:p>
          <a:p>
            <a:endParaRPr lang="fr-FR" sz="1400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smtClean="0">
                <a:solidFill>
                  <a:schemeClr val="tx1"/>
                </a:solidFill>
              </a:rPr>
              <a:t>Quelle </a:t>
            </a:r>
            <a:r>
              <a:rPr lang="fr-FR" sz="1400" dirty="0" smtClean="0">
                <a:solidFill>
                  <a:schemeClr val="tx1"/>
                </a:solidFill>
              </a:rPr>
              <a:t>est votre situation ? Que faites-vous pour améliorer les conditions de travail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Combien d’argent devez-vous investir pour créer des conditions de travail justes et équitables?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/>
              <a:t>…</a:t>
            </a:r>
            <a:endParaRPr lang="fr-FR" sz="1400" dirty="0"/>
          </a:p>
        </p:txBody>
      </p:sp>
      <p:sp>
        <p:nvSpPr>
          <p:cNvPr id="14" name="Rechteck 13"/>
          <p:cNvSpPr/>
          <p:nvPr/>
        </p:nvSpPr>
        <p:spPr>
          <a:xfrm>
            <a:off x="128385" y="4912822"/>
            <a:ext cx="5424517" cy="17373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CI" sz="1400" u="sng" dirty="0" smtClean="0"/>
              <a:t>Ressources digitales utiles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hlinkClick r:id="rId4"/>
              </a:rPr>
              <a:t>Chef du personnel - La fiche métier sur </a:t>
            </a:r>
            <a:r>
              <a:rPr lang="fr-FR" sz="1400" dirty="0" err="1">
                <a:hlinkClick r:id="rId4"/>
              </a:rPr>
              <a:t>Kelformation</a:t>
            </a:r>
            <a:endParaRPr lang="fr-CI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hlinkClick r:id="rId5"/>
              </a:rPr>
              <a:t>Quand prévention rime avec bien-être en entreprise et productivité | ameli.fr | </a:t>
            </a:r>
            <a:r>
              <a:rPr lang="fr-FR" sz="1400" dirty="0" smtClean="0">
                <a:hlinkClick r:id="rId5"/>
              </a:rPr>
              <a:t>Entreprise</a:t>
            </a:r>
            <a:r>
              <a:rPr lang="fr-FR" sz="1400" dirty="0" smtClean="0"/>
              <a:t> </a:t>
            </a:r>
            <a:endParaRPr lang="fr-CI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I" sz="1400" dirty="0" smtClean="0"/>
              <a:t>…</a:t>
            </a:r>
            <a:endParaRPr lang="fr-CI" sz="1400" dirty="0"/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17970"/>
              </p:ext>
            </p:extLst>
          </p:nvPr>
        </p:nvGraphicFramePr>
        <p:xfrm>
          <a:off x="5652656" y="3915295"/>
          <a:ext cx="6350925" cy="2734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975">
                  <a:extLst>
                    <a:ext uri="{9D8B030D-6E8A-4147-A177-3AD203B41FA5}">
                      <a16:colId xmlns:a16="http://schemas.microsoft.com/office/drawing/2014/main" val="128451401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3840900688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4146084951"/>
                    </a:ext>
                  </a:extLst>
                </a:gridCol>
              </a:tblGrid>
              <a:tr h="357447">
                <a:tc>
                  <a:txBody>
                    <a:bodyPr/>
                    <a:lstStyle/>
                    <a:p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Connecteurs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Constructions verbales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683178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Commencer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(tout) d’abord, avant toute chose, au préalable, en premier lieu, premièrement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commencer, pour débuter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357676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Ajouter une idée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puis, ensuite, en second lieu, par ailleurs, (d’une part...) d’autre part, en outre, de surcroît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à cela s’ajoute que, il ne faut pas oublier non plus que, n’omettons pas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449465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Donner un exemple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exemple, à titre d’exemple,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l’exemple le plus significatif, prenons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cas de, C’est ainsi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 par exemple, tel(le) que, prenons l’exemple de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232221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Achever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enfin, finalement, en dernier lieu, en définitive, somme toute, en somme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terminer, pour conclure, pour mettre un terme, tout compte fait, en tout et pour tout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894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91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946837"/>
              </p:ext>
            </p:extLst>
          </p:nvPr>
        </p:nvGraphicFramePr>
        <p:xfrm>
          <a:off x="128385" y="112837"/>
          <a:ext cx="11875194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6793">
                  <a:extLst>
                    <a:ext uri="{9D8B030D-6E8A-4147-A177-3AD203B41FA5}">
                      <a16:colId xmlns:a16="http://schemas.microsoft.com/office/drawing/2014/main" val="1879760147"/>
                    </a:ext>
                  </a:extLst>
                </a:gridCol>
                <a:gridCol w="8744989">
                  <a:extLst>
                    <a:ext uri="{9D8B030D-6E8A-4147-A177-3AD203B41FA5}">
                      <a16:colId xmlns:a16="http://schemas.microsoft.com/office/drawing/2014/main" val="1127347964"/>
                    </a:ext>
                  </a:extLst>
                </a:gridCol>
                <a:gridCol w="1313412">
                  <a:extLst>
                    <a:ext uri="{9D8B030D-6E8A-4147-A177-3AD203B41FA5}">
                      <a16:colId xmlns:a16="http://schemas.microsoft.com/office/drawing/2014/main" val="297728050"/>
                    </a:ext>
                  </a:extLst>
                </a:gridCol>
              </a:tblGrid>
              <a:tr h="294487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/>
                        <a:t>Niveaubestimmende Aufgabe zum Thema </a:t>
                      </a:r>
                      <a:r>
                        <a:rPr lang="fr-FR" sz="1400" i="1" noProof="0" dirty="0" smtClean="0"/>
                        <a:t>Des conditions de travail justes et équitables</a:t>
                      </a:r>
                      <a:endParaRPr lang="fr-FR" sz="14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94212"/>
                  </a:ext>
                </a:extLst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5652655" y="527858"/>
            <a:ext cx="6350924" cy="275032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Vous faites partie du groupe des </a:t>
            </a:r>
            <a:r>
              <a:rPr lang="fr-FR" sz="2000" i="1" dirty="0" smtClean="0"/>
              <a:t>hommes et femmes politiques</a:t>
            </a:r>
            <a:r>
              <a:rPr lang="fr-FR" sz="2000" dirty="0" smtClean="0"/>
              <a:t>. Cherchez des informations supplémentaires sur Internet pour vous préparer à la discussion. </a:t>
            </a:r>
            <a:r>
              <a:rPr lang="fr-FR" sz="2000" dirty="0" smtClean="0"/>
              <a:t>Ci-dessous, </a:t>
            </a:r>
            <a:r>
              <a:rPr lang="fr-FR" sz="2000" dirty="0" smtClean="0"/>
              <a:t>vous trouverez des pistes de réflexion.  </a:t>
            </a:r>
            <a:endParaRPr lang="fr-FR" sz="2000" dirty="0"/>
          </a:p>
        </p:txBody>
      </p:sp>
      <p:pic>
        <p:nvPicPr>
          <p:cNvPr id="2050" name="Picture 2" descr="Kostenloses Stock Foto zu afroamerikaner, anwalt, anzü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85" y="527858"/>
            <a:ext cx="4125480" cy="275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eck 1"/>
          <p:cNvSpPr/>
          <p:nvPr/>
        </p:nvSpPr>
        <p:spPr>
          <a:xfrm>
            <a:off x="4253865" y="527858"/>
            <a:ext cx="15217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>
                <a:solidFill>
                  <a:schemeClr val="bg1">
                    <a:lumMod val="75000"/>
                  </a:schemeClr>
                </a:solidFill>
              </a:rPr>
              <a:t>Kostenloses Foto zum Thema: </a:t>
            </a:r>
            <a:r>
              <a:rPr lang="de-DE" sz="1000" dirty="0" err="1">
                <a:solidFill>
                  <a:schemeClr val="bg1">
                    <a:lumMod val="75000"/>
                  </a:schemeClr>
                </a:solidFill>
              </a:rPr>
              <a:t>anwalt</a:t>
            </a:r>
            <a:r>
              <a:rPr lang="de-DE" sz="10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de-DE" sz="1000" dirty="0" err="1">
                <a:solidFill>
                  <a:schemeClr val="bg1">
                    <a:lumMod val="75000"/>
                  </a:schemeClr>
                </a:solidFill>
              </a:rPr>
              <a:t>anzüge</a:t>
            </a:r>
            <a:r>
              <a:rPr lang="de-DE" sz="10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de-DE" sz="1000" dirty="0" err="1">
                <a:solidFill>
                  <a:schemeClr val="bg1">
                    <a:lumMod val="75000"/>
                  </a:schemeClr>
                </a:solidFill>
              </a:rPr>
              <a:t>arbeit</a:t>
            </a:r>
            <a:r>
              <a:rPr lang="de-DE" sz="1000" dirty="0">
                <a:solidFill>
                  <a:schemeClr val="bg1">
                    <a:lumMod val="75000"/>
                  </a:schemeClr>
                </a:solidFill>
              </a:rPr>
              <a:t> (pexels.com)</a:t>
            </a:r>
          </a:p>
        </p:txBody>
      </p:sp>
      <p:sp>
        <p:nvSpPr>
          <p:cNvPr id="8" name="Rechteck 7"/>
          <p:cNvSpPr/>
          <p:nvPr/>
        </p:nvSpPr>
        <p:spPr>
          <a:xfrm>
            <a:off x="5652655" y="3341716"/>
            <a:ext cx="6350924" cy="515389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u="sng" dirty="0" smtClean="0"/>
              <a:t>Vocabulaire utile : organiser ses idées</a:t>
            </a:r>
          </a:p>
        </p:txBody>
      </p:sp>
      <p:sp>
        <p:nvSpPr>
          <p:cNvPr id="10" name="Rechteck 9"/>
          <p:cNvSpPr/>
          <p:nvPr/>
        </p:nvSpPr>
        <p:spPr>
          <a:xfrm>
            <a:off x="9232036" y="6611779"/>
            <a:ext cx="28712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chemeClr val="bg1">
                    <a:lumMod val="75000"/>
                  </a:schemeClr>
                </a:solidFill>
              </a:rPr>
              <a:t>6 - Le lexique de l'argumentation | Lelivrescolaire.fr</a:t>
            </a:r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28385" y="3341716"/>
            <a:ext cx="5424517" cy="14962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400" u="sng" dirty="0" smtClean="0"/>
              <a:t>Pistes de réflexion</a:t>
            </a:r>
          </a:p>
          <a:p>
            <a:endParaRPr lang="fr-FR" sz="1400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Quel parti </a:t>
            </a:r>
            <a:r>
              <a:rPr lang="fr-FR" sz="1400" dirty="0" smtClean="0">
                <a:solidFill>
                  <a:schemeClr val="tx1"/>
                </a:solidFill>
              </a:rPr>
              <a:t>représentez-vous ? </a:t>
            </a:r>
            <a:r>
              <a:rPr lang="fr-FR" sz="1400" dirty="0" smtClean="0">
                <a:solidFill>
                  <a:schemeClr val="tx1"/>
                </a:solidFill>
              </a:rPr>
              <a:t>Quelles sont vos idées politiques et sociales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Quelle valeur représente pour vous les conditions de travail justes et équitables ? Quels sont les moyens politiques que vous avez 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solidFill>
                  <a:schemeClr val="tx1"/>
                </a:solidFill>
              </a:rPr>
              <a:t>…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28385" y="4912822"/>
            <a:ext cx="5424517" cy="173736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CI" sz="1400" u="sng" dirty="0" smtClean="0"/>
              <a:t>Ressources digitales utiles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 smtClean="0">
                <a:hlinkClick r:id="rId3"/>
              </a:rPr>
              <a:t>Graphique</a:t>
            </a:r>
            <a:r>
              <a:rPr lang="fr-FR" sz="1400" dirty="0">
                <a:hlinkClick r:id="rId3"/>
              </a:rPr>
              <a:t>: La composition de l'Assemblée nationale | </a:t>
            </a:r>
            <a:r>
              <a:rPr lang="fr-FR" sz="1400" dirty="0" err="1">
                <a:hlinkClick r:id="rId3"/>
              </a:rPr>
              <a:t>Statista</a:t>
            </a:r>
            <a:endParaRPr lang="fr-CI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>
                <a:hlinkClick r:id="rId4"/>
              </a:rPr>
              <a:t>Qu'est-ce qu'un parti politique ?| Vie publique.fr (vie-publique.fr</a:t>
            </a:r>
            <a:r>
              <a:rPr lang="fr-FR" sz="1400" dirty="0" smtClean="0">
                <a:hlinkClick r:id="rId4"/>
              </a:rPr>
              <a:t>)</a:t>
            </a:r>
            <a:r>
              <a:rPr lang="fr-FR" sz="1400" dirty="0" smtClean="0"/>
              <a:t> </a:t>
            </a:r>
            <a:endParaRPr lang="fr-CI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I" sz="1400" dirty="0" smtClean="0"/>
              <a:t>…</a:t>
            </a:r>
            <a:endParaRPr lang="fr-CI" sz="1400" dirty="0"/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163984"/>
              </p:ext>
            </p:extLst>
          </p:nvPr>
        </p:nvGraphicFramePr>
        <p:xfrm>
          <a:off x="5652656" y="3915295"/>
          <a:ext cx="6350925" cy="2734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6975">
                  <a:extLst>
                    <a:ext uri="{9D8B030D-6E8A-4147-A177-3AD203B41FA5}">
                      <a16:colId xmlns:a16="http://schemas.microsoft.com/office/drawing/2014/main" val="128451401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3840900688"/>
                    </a:ext>
                  </a:extLst>
                </a:gridCol>
                <a:gridCol w="2116975">
                  <a:extLst>
                    <a:ext uri="{9D8B030D-6E8A-4147-A177-3AD203B41FA5}">
                      <a16:colId xmlns:a16="http://schemas.microsoft.com/office/drawing/2014/main" val="4146084951"/>
                    </a:ext>
                  </a:extLst>
                </a:gridCol>
              </a:tblGrid>
              <a:tr h="357447">
                <a:tc>
                  <a:txBody>
                    <a:bodyPr/>
                    <a:lstStyle/>
                    <a:p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Connecteurs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Constructions verbales</a:t>
                      </a:r>
                      <a:endParaRPr lang="fr-FR" sz="12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683178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Commencer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(tout) d’abord, avant toute chose, au préalable, en premier lieu, premièrement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commencer, pour débuter</a:t>
                      </a:r>
                      <a:endParaRPr lang="fr-FR" sz="1100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357676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Ajouter une idée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puis, ensuite, en second lieu, par ailleurs, (d’une part...) d’autre part, en outre, de surcroît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à cela s’ajoute que, il ne faut pas oublier non plus que, n’omettons pas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449465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Donner un exemple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exemple, à titre d’exemple,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l’exemple le plus significatif, prenons</a:t>
                      </a:r>
                      <a:r>
                        <a:rPr lang="fr-FR" sz="1100" b="0" i="0" kern="1200" baseline="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cas de, C’est ainsi que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 par exemple, tel(le) que, prenons l’exemple de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232221"/>
                  </a:ext>
                </a:extLst>
              </a:tr>
              <a:tr h="559208">
                <a:tc>
                  <a:txBody>
                    <a:bodyPr/>
                    <a:lstStyle/>
                    <a:p>
                      <a:r>
                        <a:rPr lang="fr-FR" sz="1100" b="1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Achever</a:t>
                      </a:r>
                      <a:endParaRPr lang="fr-FR" sz="1100" b="1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enfin, finalement, en dernier lieu, en définitive, somme toute, en somme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100" b="0" i="0" kern="1200" noProof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 terminer, pour conclure, pour mettre un terme, tout compte fait, en tout et pour tout</a:t>
                      </a:r>
                      <a:endParaRPr lang="fr-FR" sz="1100" b="0" i="0" kern="1200" noProof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894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93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1376</Words>
  <Application>Microsoft Office PowerPoint</Application>
  <PresentationFormat>Breitbild</PresentationFormat>
  <Paragraphs>144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Brockhoff,  Björn-Sascha</dc:creator>
  <cp:lastModifiedBy>Remuhs, Jérôme</cp:lastModifiedBy>
  <cp:revision>4</cp:revision>
  <dcterms:created xsi:type="dcterms:W3CDTF">2022-03-08T10:54:53Z</dcterms:created>
  <dcterms:modified xsi:type="dcterms:W3CDTF">2022-04-08T09:22:19Z</dcterms:modified>
</cp:coreProperties>
</file>