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58" r:id="rId3"/>
    <p:sldId id="399" r:id="rId4"/>
    <p:sldId id="318" r:id="rId5"/>
    <p:sldId id="340" r:id="rId6"/>
    <p:sldId id="397" r:id="rId7"/>
    <p:sldId id="325" r:id="rId8"/>
    <p:sldId id="398" r:id="rId9"/>
    <p:sldId id="40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ED93C30-9D56-4114-A8BC-E94E99A9C363}">
          <p14:sldIdLst>
            <p14:sldId id="256"/>
            <p14:sldId id="258"/>
            <p14:sldId id="399"/>
            <p14:sldId id="318"/>
            <p14:sldId id="340"/>
            <p14:sldId id="397"/>
            <p14:sldId id="325"/>
            <p14:sldId id="398"/>
            <p14:sldId id="408"/>
          </p14:sldIdLst>
        </p14:section>
        <p14:section name="Abschnitt ohne Titel" id="{78B01079-FF6A-4CD3-9993-62BE4504E6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66FF"/>
    <a:srgbClr val="F8E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79062" autoAdjust="0"/>
  </p:normalViewPr>
  <p:slideViewPr>
    <p:cSldViewPr>
      <p:cViewPr varScale="1">
        <p:scale>
          <a:sx n="99" d="100"/>
          <a:sy n="99" d="100"/>
        </p:scale>
        <p:origin x="153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9D0482EA-42F9-42DF-95DB-6D8B1C0A4C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C16C5799-729E-4AA6-ADC9-7A09FD3219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4" name="Rectangle 1028">
            <a:extLst>
              <a:ext uri="{FF2B5EF4-FFF2-40B4-BE49-F238E27FC236}">
                <a16:creationId xmlns:a16="http://schemas.microsoft.com/office/drawing/2014/main" id="{CC152935-D46E-4807-925A-02A63DFE4E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1029">
            <a:extLst>
              <a:ext uri="{FF2B5EF4-FFF2-40B4-BE49-F238E27FC236}">
                <a16:creationId xmlns:a16="http://schemas.microsoft.com/office/drawing/2014/main" id="{4C4DEAE1-897E-43D0-B39E-8F0D3E6ABB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8198" name="Rectangle 1030">
            <a:extLst>
              <a:ext uri="{FF2B5EF4-FFF2-40B4-BE49-F238E27FC236}">
                <a16:creationId xmlns:a16="http://schemas.microsoft.com/office/drawing/2014/main" id="{67074BBB-1E8F-49D0-81C7-B114397FF5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9" name="Rectangle 1031">
            <a:extLst>
              <a:ext uri="{FF2B5EF4-FFF2-40B4-BE49-F238E27FC236}">
                <a16:creationId xmlns:a16="http://schemas.microsoft.com/office/drawing/2014/main" id="{8B0002DC-3552-45D5-9EE8-264A04F9C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FFFABE-8526-45A6-ABC2-24DC1BB9BCD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07648D23-4B81-4104-AA44-025E113B9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D35905-6CC1-4EEF-882D-F82F877BC152}" type="slidenum"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90FB2F0-21BA-4412-BF8C-D97EF920F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F411BB4-D0F2-4E8C-A219-7FF5D49C8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>
                <a:latin typeface="Times New Roman" panose="02020603050405020304" pitchFamily="18" charset="0"/>
              </a:rPr>
              <a:t>Aufgabenbeispiele Italienisch EW 1 / EW 2 und Englisch EW 1 , evtl. Latein in Papierform oder digital (2011 !!!)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latin typeface="Times New Roman" panose="02020603050405020304" pitchFamily="18" charset="0"/>
              </a:rPr>
              <a:t>Filme von PC in Schule runternehme oder in Ornder Fremdsprachenwettbewrb und Kollegen benachrichtigenj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latin typeface="Times New Roman" panose="02020603050405020304" pitchFamily="18" charset="0"/>
              </a:rPr>
              <a:t>Filme auf diese PC aufspielen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latin typeface="Times New Roman" panose="02020603050405020304" pitchFamily="18" charset="0"/>
              </a:rPr>
              <a:t>Diese Präsentation auch auf Stick speichern (inkl. Filmchen)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latin typeface="Times New Roman" panose="02020603050405020304" pitchFamily="18" charset="0"/>
              </a:rPr>
              <a:t>DVD erstellen mit den besten Beiträgen (evtl. zu Abtmeier ins Fach)</a:t>
            </a:r>
          </a:p>
          <a:p>
            <a:pPr eaLnBrk="1" hangingPunct="1">
              <a:buFontTx/>
              <a:buChar char="-"/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007AFC5D-952E-42CC-A02C-53563BDC3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F4AEE-3DB7-44BD-9113-A69E49DEFEE0}" type="slidenum"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E91016F-8374-43B4-BB27-4133E7C60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6DDA4DE-2520-43E9-809A-CF157F90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Times New Roman" panose="02020603050405020304" pitchFamily="18" charset="0"/>
              </a:rPr>
              <a:t>Anmerkung: Altgriechisch, Türkisch und Chinesisch können nur als Wettbewerbssprache 2 gewählt werden. </a:t>
            </a:r>
          </a:p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3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007AFC5D-952E-42CC-A02C-53563BDC3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F4AEE-3DB7-44BD-9113-A69E49DEFEE0}" type="slidenum"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E91016F-8374-43B4-BB27-4133E7C60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6DDA4DE-2520-43E9-809A-CF157F90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Times New Roman" panose="02020603050405020304" pitchFamily="18" charset="0"/>
              </a:rPr>
              <a:t>Anmerkung: Altgriechisch, Türkisch und Chinesisch können nur als Wettbewerbssprache 2 gewählt werden. </a:t>
            </a:r>
          </a:p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0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007AFC5D-952E-42CC-A02C-53563BDC3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F4AEE-3DB7-44BD-9113-A69E49DEFEE0}" type="slidenum"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E91016F-8374-43B4-BB27-4133E7C60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6DDA4DE-2520-43E9-809A-CF157F90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Times New Roman" panose="02020603050405020304" pitchFamily="18" charset="0"/>
              </a:rPr>
              <a:t>Anmerkung: Altgriechisch, Türkisch und Chinesisch können nur als Wettbewerbssprache 2 gewählt werden. </a:t>
            </a:r>
          </a:p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1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007AFC5D-952E-42CC-A02C-53563BDC3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F4AEE-3DB7-44BD-9113-A69E49DEFEE0}" type="slidenum">
              <a:rPr lang="de-DE" altLang="de-DE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E91016F-8374-43B4-BB27-4133E7C60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6DDA4DE-2520-43E9-809A-CF157F90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latin typeface="Times New Roman" panose="02020603050405020304" pitchFamily="18" charset="0"/>
              </a:rPr>
              <a:t>Anmerkung: Altgriechisch, Türkisch und Chinesisch können nur als Wettbewerbssprache 2 gewählt werden. </a:t>
            </a:r>
          </a:p>
          <a:p>
            <a:pPr eaLnBrk="1" hangingPunct="1"/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E044C-9ABB-8BEC-AC76-487A2A90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96FCE5-63B2-CDB6-E906-29C11A123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9896A-5E76-34B7-A593-88C9E9EB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EE057-0E16-CD84-AE66-2B4ECE75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351F64-1DA7-65C7-EDA7-41C14AA6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332-8766-40A0-9D60-A8AC51A34551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9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3F308-98AD-C6CB-3534-692F0439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7A23E6-6341-B4D8-4288-356A76260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CC54D5-288A-F28F-3F8D-2D89164E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2733C-D9CC-3E73-179D-93608D8C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95AD6-5B49-2233-A837-D3065386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52E-1021-46D2-A731-45EE05989D4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52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489AA2-B8F7-7D26-F0D4-2BA60004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4743B7-03C5-63C3-AA39-D7A120C7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85C89-5F81-7A77-2AAA-A6CDE7D4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D6857-7A68-ECAB-B26B-F6E0BFF6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4FC78E-AB28-E442-06D5-0929CA9B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9C70-0318-4483-9293-11205E7EADD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75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678D-7276-7C70-1196-F278C464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D4D62E-5DD6-2BBF-185C-CB37E15D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2D359-E765-359A-7ED7-9D8CDAAE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BD14D-9C33-0D97-828F-4513033C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415E1E-089F-3957-FABD-4CCB54C0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C6A8-5CE9-46AF-8B95-4F93B22874D5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539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70C5-4768-AE30-EDDC-F1F81488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FE398C-FBD6-B45B-72B9-12E274070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BA3C6-71D4-AF41-FF10-727925CB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5699C5-BB38-BD07-EA86-781B1491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94B6A-A1F6-5BD3-E349-01A2385B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A3A-6FDF-4ED3-98C4-9E6A5A3FA51C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6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48812-A624-C23E-D31C-5EEC3D46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C7630-DCDC-83E5-5254-1EACE95E2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6709DC-B936-AAEB-91B7-D56F7AF0A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73BB81-BF46-CF6E-A2E8-E589F8EC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5732F2-8E99-A192-A965-611F8BAF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A1A6F4-03AA-DB71-2C97-142D6064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EF3-D3D2-4643-A3F3-1A3A0BFEDE5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009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0586F-F62A-D6E7-3D2A-4F3AB900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437306-5127-1613-CF9B-94296608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5EFC0C-B56B-E737-5405-1D222E156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4D1F5A-2A25-28EA-5D97-3375B22A2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DC071C-57D5-F798-1258-29D483FED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4BB431-A334-B6D2-103A-59AEE3C3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365BC2-C16F-8E23-0793-B8360B9D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AF1C00-6C72-65FB-98DC-A419E137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E34F-FB6A-4E0D-8574-876CFC4C4D88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060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4DD8A-74EE-2CCB-9F51-FD92C584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8AB4B-93A3-EB14-508E-4A8429CE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F95BDC-EDF5-6DAA-E5BC-86AFA3DC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68B641-2DB7-474B-5904-9E36A7DF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5F26-AC54-48F6-ADCC-C64C52F6A2EF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833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F1742D-54A9-2022-96CC-A14BAB61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A6DC95-B35C-9FF9-384B-41C3C7C5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CC6102-C5C6-A5CB-EAF6-9A028026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48E87-1CE7-4EAB-A5FF-2AAE15674B1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87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1D729-DBFE-2E44-D23B-1AFA5B50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069094-44B7-7D99-3FCE-786C9A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0FC84-289E-D17A-B0AA-B1F078143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BA831D-E269-B3C3-57F6-CADA3DF7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FEC3A1-5AAF-EF8F-20EC-427D6BFB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94E1AA-A950-0F82-FCF6-09023134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F81-BD4F-4A7C-AB69-B78432F4585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641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A6290-6875-1133-014B-FA0A3876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B80B15-69CD-0B62-039C-277751F0D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21B570-804C-9A21-59ED-ED56DC22D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7B469-FA8B-227B-8EB1-A68C5C8A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A5146B-2B58-82FC-6569-747D52B7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300B-3A03-3977-B3F4-2D4C569F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502E-2FCA-4BA7-882B-1468BB9F451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480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03B787-0DAB-2976-C6B4-76704C78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56818-C908-3AA2-578F-6BA7AFA4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5114A-AF90-F191-27B1-AD86AB68D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62DDA-235F-8B77-83FC-639853866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8B053A-9A8B-24AB-DD8D-6156093ED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784FBE-6F0E-450F-BF99-F31EE0F4C0C1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bundeswettbewerb-fremdsprachen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undeswettbewerb-fremdsprachen.de/solo-plus" TargetMode="External"/><Relationship Id="rId4" Type="http://schemas.openxmlformats.org/officeDocument/2006/relationships/hyperlink" Target="https://www.bundeswettbewerb-fremdsprachen.de/sol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bildung-und-begabung.de/bwfsanmeldu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wettbewerb-fremdsprachen.de/fileadmin/BWFS/Dokumente_BWFS/Video_Tipps_2024.pdf" TargetMode="External"/><Relationship Id="rId2" Type="http://schemas.openxmlformats.org/officeDocument/2006/relationships/hyperlink" Target="https://www.bundeswettbewerb-fremdsprachen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wettbewerb-fremdsprachen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undeswettbewerb-fremdsprachen.de/solo-plus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wettbewerb-fremdsprachen.de/team-schu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34742C-2546-2722-C1FE-A8DA5F43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614A14-8E49-1B0F-A023-00A9F13BE85A}"/>
              </a:ext>
            </a:extLst>
          </p:cNvPr>
          <p:cNvSpPr txBox="1"/>
          <p:nvPr/>
        </p:nvSpPr>
        <p:spPr>
          <a:xfrm>
            <a:off x="1475656" y="5949280"/>
            <a:ext cx="604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2000" dirty="0">
                <a:solidFill>
                  <a:schemeClr val="tx1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www.bundeswettbewerb-fremdsprachen.de</a:t>
            </a:r>
            <a:endParaRPr lang="de-DE" altLang="de-DE" sz="2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CB3CB0-1996-080C-7E54-B7D34952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92" y="1700808"/>
            <a:ext cx="7315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E94C89-C2DF-865E-2165-668CE9D3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6512E4BF-8231-42CC-A252-193CD5FD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71" y="2642372"/>
            <a:ext cx="39966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85750" lvl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de-DE" altLang="de-DE" sz="1800" dirty="0">
                <a:latin typeface="Arial" charset="0"/>
              </a:rPr>
              <a:t>	</a:t>
            </a:r>
            <a:r>
              <a:rPr lang="de-DE" altLang="de-DE" sz="1800" b="1" dirty="0">
                <a:latin typeface="Arial" charset="0"/>
              </a:rPr>
              <a:t>SOLO (Klassen 8-10)</a:t>
            </a:r>
          </a:p>
          <a:p>
            <a:pPr marL="28575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eine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Wettbewerbssprache  </a:t>
            </a:r>
          </a:p>
          <a:p>
            <a:pPr marL="28575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Englisch, Französisch, Italienisch, Spanisch, Russisch, Dänisch, Latein, Alt-Griechisch</a:t>
            </a:r>
          </a:p>
          <a:p>
            <a:pPr marL="28575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lang="de-DE" altLang="de-DE" sz="1800" kern="0">
                <a:solidFill>
                  <a:srgbClr val="000000"/>
                </a:solidFill>
                <a:latin typeface="Arial"/>
              </a:rPr>
              <a:t>Video (max. 3min</a:t>
            </a:r>
            <a:r>
              <a:rPr lang="de-DE" altLang="de-DE" sz="1800" kern="0" dirty="0">
                <a:solidFill>
                  <a:srgbClr val="000000"/>
                </a:solidFill>
                <a:latin typeface="Arial"/>
              </a:rPr>
              <a:t>) + Klausur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75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Anmeldeschluss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/>
              </a:rPr>
              <a:t>6. Oktober 2025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F118B3-BEF2-1591-CEE3-3A0CDC7BEA26}"/>
              </a:ext>
            </a:extLst>
          </p:cNvPr>
          <p:cNvSpPr txBox="1"/>
          <p:nvPr/>
        </p:nvSpPr>
        <p:spPr>
          <a:xfrm>
            <a:off x="611560" y="1820197"/>
            <a:ext cx="5093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tx1"/>
                </a:solidFill>
                <a:latin typeface="Arial" charset="0"/>
              </a:rPr>
              <a:t>Wie kann </a:t>
            </a:r>
            <a:r>
              <a:rPr lang="de-DE" altLang="de-DE" sz="2400" dirty="0">
                <a:solidFill>
                  <a:srgbClr val="CC66FF"/>
                </a:solidFill>
                <a:latin typeface="Arial" charset="0"/>
              </a:rPr>
              <a:t>ICH</a:t>
            </a:r>
            <a:r>
              <a:rPr lang="de-DE" altLang="de-DE" sz="2400" dirty="0">
                <a:solidFill>
                  <a:schemeClr val="tx1"/>
                </a:solidFill>
                <a:latin typeface="Arial" charset="0"/>
              </a:rPr>
              <a:t> teilnehmen ?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1A1D83-5A04-3EE9-A07D-910A8F05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81064"/>
            <a:ext cx="2684487" cy="15085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459D2CC-6E1C-41D3-F8C2-933BE17AED13}"/>
              </a:ext>
            </a:extLst>
          </p:cNvPr>
          <p:cNvSpPr txBox="1"/>
          <p:nvPr/>
        </p:nvSpPr>
        <p:spPr>
          <a:xfrm>
            <a:off x="4762925" y="2632078"/>
            <a:ext cx="363621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1800" b="1" dirty="0">
                <a:solidFill>
                  <a:schemeClr val="tx1"/>
                </a:solidFill>
                <a:latin typeface="Arial" charset="0"/>
              </a:rPr>
              <a:t>SOLO PLUS (Klassen 10-12)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Wettbewerbssprachen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Anmeldung bis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Oktober 2025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 (max. 3 min) + Audio (max. 2 min)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Hochladen der Dateien bis </a:t>
            </a:r>
            <a:b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 Oktober 2025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7A19DF-E09F-FEB0-670D-130740C864A0}"/>
              </a:ext>
            </a:extLst>
          </p:cNvPr>
          <p:cNvSpPr txBox="1"/>
          <p:nvPr/>
        </p:nvSpPr>
        <p:spPr>
          <a:xfrm>
            <a:off x="572125" y="5702408"/>
            <a:ext cx="801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https://www.bundeswettbewerb-fremdsprachen.de/solo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3AF3F5-73A8-67C5-F751-B46E2F9D684E}"/>
              </a:ext>
            </a:extLst>
          </p:cNvPr>
          <p:cNvSpPr txBox="1"/>
          <p:nvPr/>
        </p:nvSpPr>
        <p:spPr>
          <a:xfrm>
            <a:off x="572125" y="6062749"/>
            <a:ext cx="801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https://www.bundeswettbewerb-fremdsprachen.de/solo-plus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594C6152-B5F0-5769-21B8-A24AE8CE9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772816"/>
            <a:ext cx="7675317" cy="45365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2391F2C-8FCE-C8DA-F62A-C42BEE6CA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Content Placeholder 2">
            <a:extLst>
              <a:ext uri="{FF2B5EF4-FFF2-40B4-BE49-F238E27FC236}">
                <a16:creationId xmlns:a16="http://schemas.microsoft.com/office/drawing/2014/main" id="{36F8B700-1D97-7F73-2611-726900441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SOLO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Video–Thema </a:t>
            </a:r>
            <a:br>
              <a:rPr lang="de-DE" altLang="de-DE" sz="2400" dirty="0">
                <a:solidFill>
                  <a:schemeClr val="tx1"/>
                </a:solidFill>
              </a:rPr>
            </a:br>
            <a:r>
              <a:rPr lang="de-DE" altLang="de-DE" sz="2400" dirty="0">
                <a:solidFill>
                  <a:schemeClr val="tx1"/>
                </a:solidFill>
              </a:rPr>
              <a:t>Moderne Sprachen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de-DE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de-DE" sz="2400" b="1" dirty="0">
              <a:solidFill>
                <a:schemeClr val="tx1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sz="2400" b="1" dirty="0">
                <a:solidFill>
                  <a:schemeClr val="tx1"/>
                </a:solidFill>
              </a:rPr>
              <a:t>„Wenn Dinge sprechen könnten...“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92A7CC4-A9C6-6DDE-A904-FA34B325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78F364-072A-0455-EBDD-DA942245B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733" y="1868049"/>
            <a:ext cx="38610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91B2A-D127-4189-B2E9-9A3B1F78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661248"/>
            <a:ext cx="7632848" cy="432048"/>
          </a:xfrm>
        </p:spPr>
        <p:txBody>
          <a:bodyPr/>
          <a:lstStyle/>
          <a:p>
            <a:r>
              <a:rPr lang="de-DE" sz="1600" b="1" dirty="0">
                <a:solidFill>
                  <a:srgbClr val="CC66FF"/>
                </a:solidFill>
                <a:latin typeface="+mn-lt"/>
              </a:rPr>
              <a:t>Tipps auf der Homepage: </a:t>
            </a:r>
            <a:r>
              <a:rPr lang="de-DE" sz="1600" b="1" dirty="0">
                <a:solidFill>
                  <a:srgbClr val="CC66FF"/>
                </a:solidFill>
                <a:latin typeface="+mn-lt"/>
                <a:hlinkClick r:id="rId2"/>
              </a:rPr>
              <a:t>www.bundeswettbewerb-fremdsprachen.de</a:t>
            </a:r>
            <a:endParaRPr lang="de-DE" sz="1600" b="1" dirty="0">
              <a:solidFill>
                <a:srgbClr val="CC66FF"/>
              </a:solidFill>
              <a:latin typeface="+mn-lt"/>
            </a:endParaRPr>
          </a:p>
        </p:txBody>
      </p:sp>
      <p:pic>
        <p:nvPicPr>
          <p:cNvPr id="6" name="Inhaltsplatzhalter 5">
            <a:hlinkClick r:id="rId3"/>
            <a:extLst>
              <a:ext uri="{FF2B5EF4-FFF2-40B4-BE49-F238E27FC236}">
                <a16:creationId xmlns:a16="http://schemas.microsoft.com/office/drawing/2014/main" id="{5A7374F9-2915-3166-3D5A-322C46DAD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993695"/>
            <a:ext cx="7772400" cy="3430327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104721D-2014-909C-C2C1-369C51FAE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80C4113-B86F-41BF-36C6-A3293308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091B2A-D127-4189-B2E9-9A3B1F78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96" y="5915957"/>
            <a:ext cx="7772400" cy="432048"/>
          </a:xfrm>
        </p:spPr>
        <p:txBody>
          <a:bodyPr/>
          <a:lstStyle/>
          <a:p>
            <a:r>
              <a:rPr lang="de-DE" sz="1600" b="1" dirty="0">
                <a:solidFill>
                  <a:srgbClr val="7030A0"/>
                </a:solidFill>
                <a:latin typeface="+mn-lt"/>
                <a:hlinkClick r:id="rId3"/>
              </a:rPr>
              <a:t>www.bundeswettbewerb-fremdsprachen.de</a:t>
            </a:r>
            <a:endParaRPr lang="de-DE" sz="1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0159E1-D0B8-CD23-AFB4-098293E1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28800"/>
            <a:ext cx="8856984" cy="4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39491F2-833E-45DD-97FC-E34696BBA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820668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1.1. Solo – Klausur – Vorbereitungsthemen 2026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de-DE" altLang="de-DE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Englisch: 		New England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Französisch: 		</a:t>
            </a:r>
            <a:r>
              <a:rPr lang="de-DE" altLang="de-DE" dirty="0" err="1">
                <a:solidFill>
                  <a:schemeClr val="tx1"/>
                </a:solidFill>
              </a:rPr>
              <a:t>Les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fêtes</a:t>
            </a:r>
            <a:r>
              <a:rPr lang="de-DE" altLang="de-DE" dirty="0">
                <a:solidFill>
                  <a:schemeClr val="tx1"/>
                </a:solidFill>
              </a:rPr>
              <a:t> et </a:t>
            </a:r>
            <a:r>
              <a:rPr lang="de-DE" altLang="de-DE" dirty="0" err="1">
                <a:solidFill>
                  <a:schemeClr val="tx1"/>
                </a:solidFill>
              </a:rPr>
              <a:t>les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traditions</a:t>
            </a:r>
            <a:r>
              <a:rPr lang="de-DE" altLang="de-DE" dirty="0">
                <a:solidFill>
                  <a:schemeClr val="tx1"/>
                </a:solidFill>
              </a:rPr>
              <a:t> en France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Italienisch: 		La </a:t>
            </a:r>
            <a:r>
              <a:rPr lang="de-DE" altLang="de-DE" dirty="0" err="1">
                <a:solidFill>
                  <a:schemeClr val="tx1"/>
                </a:solidFill>
              </a:rPr>
              <a:t>Liguria</a:t>
            </a:r>
            <a:endParaRPr lang="de-DE" altLang="de-DE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Spanisch: 		Colombia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solidFill>
                  <a:schemeClr val="tx1"/>
                </a:solidFill>
              </a:rPr>
              <a:t>Alt-Griechisch:	 	Athen – Vom Mythos zur Polis</a:t>
            </a:r>
          </a:p>
          <a:p>
            <a:pPr lvl="1">
              <a:spcAft>
                <a:spcPts val="1200"/>
              </a:spcAft>
            </a:pPr>
            <a:r>
              <a:rPr lang="de-DE" altLang="de-DE" dirty="0"/>
              <a:t>Latein:			Freizeitgestaltung bei den Alten Römern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solidFill>
                  <a:schemeClr val="tx1"/>
                </a:solidFill>
              </a:rPr>
              <a:t>Russisch:		Wird noch bekannt gegeben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de-DE" altLang="de-DE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de-DE" altLang="de-DE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A9455A-B201-60E7-17DB-C7EF7DDF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Content Placeholder 2">
            <a:extLst>
              <a:ext uri="{FF2B5EF4-FFF2-40B4-BE49-F238E27FC236}">
                <a16:creationId xmlns:a16="http://schemas.microsoft.com/office/drawing/2014/main" id="{36F8B700-1D97-7F73-2611-726900441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67671"/>
          </a:xfrm>
        </p:spPr>
        <p:txBody>
          <a:bodyPr wrap="square" anchor="t">
            <a:normAutofit/>
          </a:bodyPr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1.2 Solo Plus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Video–Thema:</a:t>
            </a:r>
            <a:endParaRPr lang="de-DE" altLang="de-DE" sz="28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1"/>
                </a:solidFill>
              </a:rPr>
              <a:t>„Brücken bauen“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de-DE" b="1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de-DE" sz="2000" dirty="0">
                <a:solidFill>
                  <a:schemeClr val="tx1"/>
                </a:solidFill>
                <a:ea typeface="+mn-ea"/>
                <a:cs typeface="+mn-cs"/>
              </a:rPr>
              <a:t>Audio-Thema:</a:t>
            </a:r>
          </a:p>
          <a:p>
            <a:pPr marL="457200" lvl="1" indent="0">
              <a:buNone/>
            </a:pPr>
            <a:r>
              <a:rPr lang="de-DE" b="1" dirty="0">
                <a:solidFill>
                  <a:schemeClr val="tx1"/>
                </a:solidFill>
              </a:rPr>
              <a:t>„</a:t>
            </a:r>
            <a:r>
              <a:rPr lang="de-DE" b="1" dirty="0"/>
              <a:t> Sprachen verbinden überall!</a:t>
            </a:r>
            <a:r>
              <a:rPr lang="de-DE" b="1" dirty="0">
                <a:solidFill>
                  <a:schemeClr val="tx1"/>
                </a:solidFill>
              </a:rPr>
              <a:t>“   </a:t>
            </a:r>
          </a:p>
          <a:p>
            <a:pPr marL="457200" lvl="1" indent="0">
              <a:buNone/>
            </a:pPr>
            <a:endParaRPr lang="de-DE" b="1" dirty="0"/>
          </a:p>
          <a:p>
            <a:pPr marL="457200" lvl="1" indent="0">
              <a:buNone/>
            </a:pPr>
            <a:endParaRPr lang="de-DE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sz="1600" dirty="0"/>
              <a:t>Die Themen für Latein und Alt-Griechisch sind ein wenig anders. Mehr Infos: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Grafik 3" descr="Ein Bild, das Person, Menschliches Gesicht, Brille, Nahaufnahme enthält.&#10;&#10;Automatisch generierte Beschreibung">
            <a:extLst>
              <a:ext uri="{FF2B5EF4-FFF2-40B4-BE49-F238E27FC236}">
                <a16:creationId xmlns:a16="http://schemas.microsoft.com/office/drawing/2014/main" id="{8C495F6D-C1FA-6197-2CB3-50FEAFF3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15971" b="-2"/>
          <a:stretch/>
        </p:blipFill>
        <p:spPr>
          <a:xfrm>
            <a:off x="4427152" y="1981200"/>
            <a:ext cx="4259648" cy="3680048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E45022C-1F5E-F4E7-0E52-1B7A0A2F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8E99091-D2CF-6A3C-C98F-AEF1ECB4E30F}"/>
              </a:ext>
            </a:extLst>
          </p:cNvPr>
          <p:cNvSpPr txBox="1"/>
          <p:nvPr/>
        </p:nvSpPr>
        <p:spPr>
          <a:xfrm>
            <a:off x="572125" y="6062749"/>
            <a:ext cx="801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https://www.bundeswettbewerb-fremdsprachen.de/solo-plus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1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6512E4BF-8231-42CC-A252-193CD5FD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68894"/>
            <a:ext cx="7823771" cy="3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285750" lvl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de-DE" altLang="de-DE" sz="1800" b="1" dirty="0">
                <a:latin typeface="Arial" charset="0"/>
              </a:rPr>
              <a:t>	TEAM Schule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3-10 Teilnehmer, auch jahrgangsübergreifend, sogar aus unterschiedlichen Schulen möglich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Anmeldung bis 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/>
              </a:rPr>
              <a:t>6. Oktober 2025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Teilnahme mit mindestens einer Wettbewerbssprache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Thema frei wählbar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mündlicher Wettbewerb-Beitrags (max.10 min), einer schriftlichen Dokumentation (z.B. Drehbuch) sowie Ausfüllen eines kurzen Fragebogens durch die Lehrkraft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Hochladen bis zum 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Arial"/>
              </a:rPr>
              <a:t>15. Februar 2026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F118B3-BEF2-1591-CEE3-3A0CDC7BEA26}"/>
              </a:ext>
            </a:extLst>
          </p:cNvPr>
          <p:cNvSpPr txBox="1"/>
          <p:nvPr/>
        </p:nvSpPr>
        <p:spPr>
          <a:xfrm>
            <a:off x="685800" y="1891304"/>
            <a:ext cx="7915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dirty="0">
                <a:solidFill>
                  <a:schemeClr val="tx1"/>
                </a:solidFill>
                <a:latin typeface="Arial" charset="0"/>
              </a:rPr>
              <a:t>Wie können </a:t>
            </a:r>
            <a:r>
              <a:rPr lang="de-DE" altLang="de-DE" sz="2400" dirty="0">
                <a:solidFill>
                  <a:srgbClr val="CC66FF"/>
                </a:solidFill>
                <a:latin typeface="Arial" charset="0"/>
              </a:rPr>
              <a:t>WIR</a:t>
            </a:r>
            <a:r>
              <a:rPr lang="de-DE" altLang="de-DE" sz="2400" dirty="0">
                <a:solidFill>
                  <a:schemeClr val="tx1"/>
                </a:solidFill>
                <a:latin typeface="Arial" charset="0"/>
              </a:rPr>
              <a:t> teilnehmen ?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1A1D83-5A04-3EE9-A07D-910A8F057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81064"/>
            <a:ext cx="2684487" cy="15085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47A19DF-E09F-FEB0-670D-130740C864A0}"/>
              </a:ext>
            </a:extLst>
          </p:cNvPr>
          <p:cNvSpPr txBox="1"/>
          <p:nvPr/>
        </p:nvSpPr>
        <p:spPr>
          <a:xfrm>
            <a:off x="781485" y="6166018"/>
            <a:ext cx="772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2060"/>
                </a:solidFill>
                <a:hlinkClick r:id="rId3"/>
              </a:rPr>
              <a:t>https://www.bundeswettbewerb-fremdsprachen.de/team-schule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17A8D4-4399-9381-B02F-A8F0E51A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5506B4-7965-7094-5F36-E8D1461F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0"/>
            <a:ext cx="5616624" cy="18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Bildschirmpräsentation (4:3)</PresentationFormat>
  <Paragraphs>65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Tipps auf der Homepage: www.bundeswettbewerb-fremdsprachen.de</vt:lpstr>
      <vt:lpstr>www.bundeswettbewerb-fremdsprachen.de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Bundeswettbewerb Fremdsprachen  www.bundeswettbewerb-fremdsprachen.de</dc:title>
  <dc:creator>Juliane Wricke</dc:creator>
  <cp:lastModifiedBy>Juliane Wricke</cp:lastModifiedBy>
  <cp:revision>54</cp:revision>
  <dcterms:modified xsi:type="dcterms:W3CDTF">2025-07-13T09:07:13Z</dcterms:modified>
</cp:coreProperties>
</file>