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56" r:id="rId2"/>
    <p:sldId id="258" r:id="rId3"/>
    <p:sldId id="399" r:id="rId4"/>
    <p:sldId id="318" r:id="rId5"/>
    <p:sldId id="340" r:id="rId6"/>
    <p:sldId id="397" r:id="rId7"/>
    <p:sldId id="325" r:id="rId8"/>
    <p:sldId id="398" r:id="rId9"/>
    <p:sldId id="408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ED93C30-9D56-4114-A8BC-E94E99A9C363}">
          <p14:sldIdLst>
            <p14:sldId id="256"/>
            <p14:sldId id="258"/>
            <p14:sldId id="399"/>
            <p14:sldId id="318"/>
            <p14:sldId id="340"/>
            <p14:sldId id="397"/>
            <p14:sldId id="325"/>
            <p14:sldId id="398"/>
            <p14:sldId id="408"/>
          </p14:sldIdLst>
        </p14:section>
        <p14:section name="Abschnitt ohne Titel" id="{78B01079-FF6A-4CD3-9993-62BE4504E6B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CC66FF"/>
    <a:srgbClr val="F8E9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17" autoAdjust="0"/>
    <p:restoredTop sz="79062" autoAdjust="0"/>
  </p:normalViewPr>
  <p:slideViewPr>
    <p:cSldViewPr>
      <p:cViewPr varScale="1">
        <p:scale>
          <a:sx n="111" d="100"/>
          <a:sy n="111" d="100"/>
        </p:scale>
        <p:origin x="129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>
            <a:extLst>
              <a:ext uri="{FF2B5EF4-FFF2-40B4-BE49-F238E27FC236}">
                <a16:creationId xmlns:a16="http://schemas.microsoft.com/office/drawing/2014/main" id="{9D0482EA-42F9-42DF-95DB-6D8B1C0A4CB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195" name="Rectangle 1027">
            <a:extLst>
              <a:ext uri="{FF2B5EF4-FFF2-40B4-BE49-F238E27FC236}">
                <a16:creationId xmlns:a16="http://schemas.microsoft.com/office/drawing/2014/main" id="{C16C5799-729E-4AA6-ADC9-7A09FD32190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6084" name="Rectangle 1028">
            <a:extLst>
              <a:ext uri="{FF2B5EF4-FFF2-40B4-BE49-F238E27FC236}">
                <a16:creationId xmlns:a16="http://schemas.microsoft.com/office/drawing/2014/main" id="{CC152935-D46E-4807-925A-02A63DFE4EF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1029">
            <a:extLst>
              <a:ext uri="{FF2B5EF4-FFF2-40B4-BE49-F238E27FC236}">
                <a16:creationId xmlns:a16="http://schemas.microsoft.com/office/drawing/2014/main" id="{4C4DEAE1-897E-43D0-B39E-8F0D3E6ABB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Klicken Sie, um die Formate des Vorlagentextes zu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8198" name="Rectangle 1030">
            <a:extLst>
              <a:ext uri="{FF2B5EF4-FFF2-40B4-BE49-F238E27FC236}">
                <a16:creationId xmlns:a16="http://schemas.microsoft.com/office/drawing/2014/main" id="{67074BBB-1E8F-49D0-81C7-B114397FF5F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199" name="Rectangle 1031">
            <a:extLst>
              <a:ext uri="{FF2B5EF4-FFF2-40B4-BE49-F238E27FC236}">
                <a16:creationId xmlns:a16="http://schemas.microsoft.com/office/drawing/2014/main" id="{8B0002DC-3552-45D5-9EE8-264A04F9C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AFFFABE-8526-45A6-ABC2-24DC1BB9BCD4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31">
            <a:extLst>
              <a:ext uri="{FF2B5EF4-FFF2-40B4-BE49-F238E27FC236}">
                <a16:creationId xmlns:a16="http://schemas.microsoft.com/office/drawing/2014/main" id="{07648D23-4B81-4104-AA44-025E113B9B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AD35905-6CC1-4EEF-882D-F82F877BC152}" type="slidenum">
              <a:rPr lang="de-DE" altLang="de-DE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de-DE" altLang="de-DE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090FB2F0-21BA-4412-BF8C-D97EF920F6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DF411BB4-D0F2-4E8C-A219-7FF5D49C85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-"/>
            </a:pPr>
            <a:r>
              <a:rPr lang="de-DE" altLang="de-DE">
                <a:latin typeface="Times New Roman" panose="02020603050405020304" pitchFamily="18" charset="0"/>
              </a:rPr>
              <a:t>Aufgabenbeispiele Italienisch EW 1 / EW 2 und Englisch EW 1 , evtl. Latein in Papierform oder digital (2011 !!!)</a:t>
            </a:r>
          </a:p>
          <a:p>
            <a:pPr eaLnBrk="1" hangingPunct="1">
              <a:buFontTx/>
              <a:buChar char="-"/>
            </a:pPr>
            <a:r>
              <a:rPr lang="de-DE" altLang="de-DE">
                <a:latin typeface="Times New Roman" panose="02020603050405020304" pitchFamily="18" charset="0"/>
              </a:rPr>
              <a:t>Filme von PC in Schule runternehme oder in Ornder Fremdsprachenwettbewrb und Kollegen benachrichtigenj</a:t>
            </a:r>
          </a:p>
          <a:p>
            <a:pPr eaLnBrk="1" hangingPunct="1">
              <a:buFontTx/>
              <a:buChar char="-"/>
            </a:pPr>
            <a:r>
              <a:rPr lang="de-DE" altLang="de-DE">
                <a:latin typeface="Times New Roman" panose="02020603050405020304" pitchFamily="18" charset="0"/>
              </a:rPr>
              <a:t>Filme auf diese PC aufspielen</a:t>
            </a:r>
          </a:p>
          <a:p>
            <a:pPr eaLnBrk="1" hangingPunct="1">
              <a:buFontTx/>
              <a:buChar char="-"/>
            </a:pPr>
            <a:r>
              <a:rPr lang="de-DE" altLang="de-DE">
                <a:latin typeface="Times New Roman" panose="02020603050405020304" pitchFamily="18" charset="0"/>
              </a:rPr>
              <a:t>Diese Präsentation auch auf Stick speichern (inkl. Filmchen)</a:t>
            </a:r>
          </a:p>
          <a:p>
            <a:pPr eaLnBrk="1" hangingPunct="1">
              <a:buFontTx/>
              <a:buChar char="-"/>
            </a:pPr>
            <a:r>
              <a:rPr lang="de-DE" altLang="de-DE">
                <a:latin typeface="Times New Roman" panose="02020603050405020304" pitchFamily="18" charset="0"/>
              </a:rPr>
              <a:t>DVD erstellen mit den besten Beiträgen (evtl. zu Abtmeier ins Fach)</a:t>
            </a:r>
          </a:p>
          <a:p>
            <a:pPr eaLnBrk="1" hangingPunct="1">
              <a:buFontTx/>
              <a:buChar char="-"/>
            </a:pPr>
            <a:endParaRPr lang="de-DE" altLang="de-DE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>
            <a:extLst>
              <a:ext uri="{FF2B5EF4-FFF2-40B4-BE49-F238E27FC236}">
                <a16:creationId xmlns:a16="http://schemas.microsoft.com/office/drawing/2014/main" id="{007AFC5D-952E-42CC-A02C-53563BDC3C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6F4AEE-3DB7-44BD-9113-A69E49DEFEE0}" type="slidenum">
              <a:rPr lang="de-DE" altLang="de-DE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de-DE" altLang="de-DE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6E91016F-8374-43B4-BB27-4133E7C604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56DDA4DE-2520-43E9-809A-CF157F90F1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>
                <a:latin typeface="Times New Roman" panose="02020603050405020304" pitchFamily="18" charset="0"/>
              </a:rPr>
              <a:t>Anmerkung: Altgriechisch, Türkisch und Chinesisch können nur als Wettbewerbssprache 2 gewählt werden. </a:t>
            </a:r>
          </a:p>
          <a:p>
            <a:pPr eaLnBrk="1" hangingPunct="1"/>
            <a:endParaRPr lang="de-DE" altLang="de-D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033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>
            <a:extLst>
              <a:ext uri="{FF2B5EF4-FFF2-40B4-BE49-F238E27FC236}">
                <a16:creationId xmlns:a16="http://schemas.microsoft.com/office/drawing/2014/main" id="{007AFC5D-952E-42CC-A02C-53563BDC3C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6F4AEE-3DB7-44BD-9113-A69E49DEFEE0}" type="slidenum">
              <a:rPr lang="de-DE" altLang="de-DE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de-DE" altLang="de-DE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6E91016F-8374-43B4-BB27-4133E7C604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56DDA4DE-2520-43E9-809A-CF157F90F1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>
                <a:latin typeface="Times New Roman" panose="02020603050405020304" pitchFamily="18" charset="0"/>
              </a:rPr>
              <a:t>Anmerkung: Altgriechisch, Türkisch und Chinesisch können nur als Wettbewerbssprache 2 gewählt werden. </a:t>
            </a:r>
          </a:p>
          <a:p>
            <a:pPr eaLnBrk="1" hangingPunct="1"/>
            <a:endParaRPr lang="de-DE" altLang="de-D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004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>
            <a:extLst>
              <a:ext uri="{FF2B5EF4-FFF2-40B4-BE49-F238E27FC236}">
                <a16:creationId xmlns:a16="http://schemas.microsoft.com/office/drawing/2014/main" id="{007AFC5D-952E-42CC-A02C-53563BDC3C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6F4AEE-3DB7-44BD-9113-A69E49DEFEE0}" type="slidenum">
              <a:rPr lang="de-DE" altLang="de-DE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de-DE" altLang="de-DE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6E91016F-8374-43B4-BB27-4133E7C604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56DDA4DE-2520-43E9-809A-CF157F90F1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>
                <a:latin typeface="Times New Roman" panose="02020603050405020304" pitchFamily="18" charset="0"/>
              </a:rPr>
              <a:t>Anmerkung: Altgriechisch, Türkisch und Chinesisch können nur als Wettbewerbssprache 2 gewählt werden. </a:t>
            </a:r>
          </a:p>
          <a:p>
            <a:pPr eaLnBrk="1" hangingPunct="1"/>
            <a:endParaRPr lang="de-DE" altLang="de-D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514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>
            <a:extLst>
              <a:ext uri="{FF2B5EF4-FFF2-40B4-BE49-F238E27FC236}">
                <a16:creationId xmlns:a16="http://schemas.microsoft.com/office/drawing/2014/main" id="{007AFC5D-952E-42CC-A02C-53563BDC3C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6F4AEE-3DB7-44BD-9113-A69E49DEFEE0}" type="slidenum">
              <a:rPr lang="de-DE" altLang="de-DE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de-DE" altLang="de-DE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6E91016F-8374-43B4-BB27-4133E7C604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56DDA4DE-2520-43E9-809A-CF157F90F1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>
                <a:latin typeface="Times New Roman" panose="02020603050405020304" pitchFamily="18" charset="0"/>
              </a:rPr>
              <a:t>Anmerkung: Altgriechisch, Türkisch und Chinesisch können nur als Wettbewerbssprache 2 gewählt werden. </a:t>
            </a:r>
          </a:p>
          <a:p>
            <a:pPr eaLnBrk="1" hangingPunct="1"/>
            <a:endParaRPr lang="de-DE" altLang="de-D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532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BE044C-9ABB-8BEC-AC76-487A2A901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596FCE5-63B2-CDB6-E906-29C11A123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99896A-5E76-34B7-A593-88C9E9EB8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FEE057-0E16-CD84-AE66-2B4ECE75C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351F64-1DA7-65C7-EDA7-41C14AA61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E332-8766-40A0-9D60-A8AC51A34551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7913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33F308-98AD-C6CB-3534-692F04398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D7A23E6-6341-B4D8-4288-356A762601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CC54D5-288A-F28F-3F8D-2D89164E5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72733C-D9CC-3E73-179D-93608D8C8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F95AD6-5B49-2233-A837-D3065386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352E-1021-46D2-A731-45EE05989D42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52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1489AA2-B8F7-7D26-F0D4-2BA6000433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D4743B7-03C5-63C3-AA39-D7A120C747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F85C89-5F81-7A77-2AAA-A6CDE7D48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DD6857-7A68-ECAB-B26B-F6E0BFF6D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4FC78E-AB28-E442-06D5-0929CA9B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C70-0318-4483-9293-11205E7EADD0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4759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EA678D-7276-7C70-1196-F278C464F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D4D62E-5DD6-2BBF-185C-CB37E15DE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82D359-E765-359A-7ED7-9D8CDAAE4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F9BD14D-9C33-0D97-828F-4513033C5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415E1E-089F-3957-FABD-4CCB54C0A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6C6A8-5CE9-46AF-8B95-4F93B22874D5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25391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570C5-4768-AE30-EDDC-F1F814888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FE398C-FBD6-B45B-72B9-12E274070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0BA3C6-71D4-AF41-FF10-727925CB4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5699C5-BB38-BD07-EA86-781B14917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594B6A-A1F6-5BD3-E349-01A2385B6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C4A3A-6FDF-4ED3-98C4-9E6A5A3FA51C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5368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A48812-A624-C23E-D31C-5EEC3D46B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AC7630-DCDC-83E5-5254-1EACE95E2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96709DC-B936-AAEB-91B7-D56F7AF0A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73BB81-BF46-CF6E-A2E8-E589F8ECE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B5732F2-8E99-A192-A965-611F8BAF1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3A1A6F4-03AA-DB71-2C97-142D6064A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58EF3-D3D2-4643-A3F3-1A3A0BFEDE52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60096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D0586F-F62A-D6E7-3D2A-4F3AB9000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6437306-5127-1613-CF9B-942966083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45EFC0C-B56B-E737-5405-1D222E156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A4D1F5A-2A25-28EA-5D97-3375B22A2D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0DC071C-57D5-F798-1258-29D483FED4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D4BB431-A334-B6D2-103A-59AEE3C3F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4365BC2-C16F-8E23-0793-B8360B9D2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AF1C00-6C72-65FB-98DC-A419E137D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E34F-FB6A-4E0D-8574-876CFC4C4D88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5060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F4DD8A-74EE-2CCB-9F51-FD92C5840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538AB4B-93A3-EB14-508E-4A8429CE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9F95BDC-EDF5-6DAA-E5BC-86AFA3DC6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C68B641-2DB7-474B-5904-9E36A7DF3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C5F26-AC54-48F6-ADCC-C64C52F6A2EF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4833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7F1742D-54A9-2022-96CC-A14BAB615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3A6DC95-B35C-9FF9-384B-41C3C7C5D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CC6102-C5C6-A5CB-EAF6-9A0280267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48E87-1CE7-4EAB-A5FF-2AAE15674B17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53877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51D729-DBFE-2E44-D23B-1AFA5B50E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069094-44B7-7D99-3FCE-786C9A44C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50FC84-289E-D17A-B0AA-B1F078143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BA831D-E269-B3C3-57F6-CADA3DF7B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FEC3A1-5AAF-EF8F-20EC-427D6BFB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794E1AA-A950-0F82-FCF6-090231344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8F81-BD4F-4A7C-AB69-B78432F4585E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7641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3A6290-6875-1133-014B-FA0A3876F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7B80B15-69CD-0B62-039C-277751F0D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21B570-804C-9A21-59ED-ED56DC22D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37B469-FA8B-227B-8EB1-A68C5C8A1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2A5146B-2B58-82FC-6569-747D52B7F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84300B-3A03-3977-B3F4-2D4C569FE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502E-2FCA-4BA7-882B-1468BB9F4510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4806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703B787-0DAB-2976-C6B4-76704C785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756818-C908-3AA2-578F-6BA7AFA4E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A5114A-AF90-F191-27B1-AD86AB68D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962DDA-235F-8B77-83FC-6398538668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8B053A-9A8B-24AB-DD8D-6156093ED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784FBE-6F0E-450F-BF99-F31EE0F4C0C1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6199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bundeswettbewerb-fremdsprachen.d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wettbewerb-fremdsprachen.de/sol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www.bundeswettbewerb-fremdsprachen.de/solo-plu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bildung-und-begabung.de/bwfsanmeldun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wettbewerb-fremdsprachen.de/fileadmin/BWFS/Dokumente_BWFS/Video_Tipps_2024.pdf" TargetMode="External"/><Relationship Id="rId2" Type="http://schemas.openxmlformats.org/officeDocument/2006/relationships/hyperlink" Target="https://www.bundeswettbewerb-fremdsprachen.d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wettbewerb-fremdsprachen.d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hyperlink" Target="https://www.bundeswettbewerb-fremdsprachen.de/solo-plu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bundeswettbewerb-fremdsprachen.de/team-schul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634742C-2546-2722-C1FE-A8DA5F432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0"/>
            <a:ext cx="5616624" cy="186804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614A14-8E49-1B0F-A023-00A9F13BE85A}"/>
              </a:ext>
            </a:extLst>
          </p:cNvPr>
          <p:cNvSpPr txBox="1"/>
          <p:nvPr/>
        </p:nvSpPr>
        <p:spPr>
          <a:xfrm>
            <a:off x="1475656" y="5949280"/>
            <a:ext cx="6048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de-DE" altLang="de-DE" sz="2000" dirty="0">
                <a:solidFill>
                  <a:schemeClr val="tx1"/>
                </a:solidFill>
                <a:latin typeface="Arial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www.bundeswettbewerb-fremdsprachen.de</a:t>
            </a:r>
            <a:endParaRPr lang="de-DE" altLang="de-DE" sz="20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EB7EF40-A589-2DF1-74DD-6C7C2E08B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6" y="1628800"/>
            <a:ext cx="73152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2E94C89-C2DF-865E-2165-668CE9D39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0"/>
            <a:ext cx="5616624" cy="1868049"/>
          </a:xfrm>
          <a:prstGeom prst="rect">
            <a:avLst/>
          </a:prstGeom>
        </p:spPr>
      </p:pic>
      <p:sp>
        <p:nvSpPr>
          <p:cNvPr id="6150" name="Rectangle 6">
            <a:extLst>
              <a:ext uri="{FF2B5EF4-FFF2-40B4-BE49-F238E27FC236}">
                <a16:creationId xmlns:a16="http://schemas.microsoft.com/office/drawing/2014/main" id="{6512E4BF-8231-42CC-A252-193CD5FD7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71" y="2642372"/>
            <a:ext cx="3996629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285750" lvl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de-DE" altLang="de-DE" sz="1800" dirty="0">
                <a:latin typeface="Arial" charset="0"/>
              </a:rPr>
              <a:t>	</a:t>
            </a:r>
            <a:r>
              <a:rPr lang="de-DE" altLang="de-DE" sz="1800" b="1" dirty="0">
                <a:latin typeface="Arial" charset="0"/>
              </a:rPr>
              <a:t>SOLO (Klassen 8-10)</a:t>
            </a:r>
          </a:p>
          <a:p>
            <a:pPr marL="285750" marR="0" lvl="1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eine</a:t>
            </a: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Wettbewerbssprache  </a:t>
            </a:r>
          </a:p>
          <a:p>
            <a:pPr marL="285750" marR="0" lvl="1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Englisch, Französisch, Italienisch, Spanisch, Russisch, Dänisch, Latein, Alt-Griechisch</a:t>
            </a:r>
          </a:p>
          <a:p>
            <a:pPr marL="285750" marR="0" lvl="1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lang="de-DE" altLang="de-DE" sz="1800" kern="0" dirty="0">
                <a:solidFill>
                  <a:srgbClr val="000000"/>
                </a:solidFill>
                <a:latin typeface="Arial"/>
              </a:rPr>
              <a:t>Video (max. 3min) + Klausur</a:t>
            </a:r>
            <a:endParaRPr kumimoji="0" lang="de-DE" alt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285750" marR="0" lvl="1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Anmeldeschluss</a:t>
            </a: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: </a:t>
            </a:r>
            <a:b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</a:b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Arial"/>
              </a:rPr>
              <a:t>6. Oktober 2026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7F118B3-BEF2-1591-CEE3-3A0CDC7BEA26}"/>
              </a:ext>
            </a:extLst>
          </p:cNvPr>
          <p:cNvSpPr txBox="1"/>
          <p:nvPr/>
        </p:nvSpPr>
        <p:spPr>
          <a:xfrm>
            <a:off x="611560" y="1820197"/>
            <a:ext cx="50937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de-DE" sz="2400" dirty="0">
                <a:solidFill>
                  <a:schemeClr val="tx1"/>
                </a:solidFill>
                <a:latin typeface="Arial" charset="0"/>
              </a:rPr>
              <a:t>Wie kann </a:t>
            </a:r>
            <a:r>
              <a:rPr lang="de-DE" altLang="de-DE" sz="2400" dirty="0">
                <a:solidFill>
                  <a:srgbClr val="CC66FF"/>
                </a:solidFill>
                <a:latin typeface="Arial" charset="0"/>
              </a:rPr>
              <a:t>ICH</a:t>
            </a:r>
            <a:r>
              <a:rPr lang="de-DE" altLang="de-DE" sz="2400" dirty="0">
                <a:solidFill>
                  <a:schemeClr val="tx1"/>
                </a:solidFill>
                <a:latin typeface="Arial" charset="0"/>
              </a:rPr>
              <a:t> teilnehmen ?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459D2CC-6E1C-41D3-F8C2-933BE17AED13}"/>
              </a:ext>
            </a:extLst>
          </p:cNvPr>
          <p:cNvSpPr txBox="1"/>
          <p:nvPr/>
        </p:nvSpPr>
        <p:spPr>
          <a:xfrm>
            <a:off x="4762925" y="2632078"/>
            <a:ext cx="3636218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marR="0" lvl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de-DE" altLang="de-DE" sz="1800" b="1" dirty="0">
                <a:solidFill>
                  <a:schemeClr val="tx1"/>
                </a:solidFill>
                <a:latin typeface="Arial" charset="0"/>
              </a:rPr>
              <a:t>SOLO PLUS (Klassen 10-12)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zwei</a:t>
            </a: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Wettbewerbssprachen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Anmeldung bis </a:t>
            </a:r>
            <a:b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6. Oktober 2026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Video (max. 3 min) + Audio (max. 2 min)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Hochladen der Dateien bis </a:t>
            </a:r>
            <a:b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21. Oktober 2026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47A19DF-E09F-FEB0-670D-130740C864A0}"/>
              </a:ext>
            </a:extLst>
          </p:cNvPr>
          <p:cNvSpPr txBox="1"/>
          <p:nvPr/>
        </p:nvSpPr>
        <p:spPr>
          <a:xfrm>
            <a:off x="572125" y="5702408"/>
            <a:ext cx="8013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https://www.bundeswettbewerb-fremdsprachen.de/solo</a:t>
            </a:r>
            <a:endParaRPr lang="de-DE" sz="2000" dirty="0">
              <a:solidFill>
                <a:srgbClr val="00206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63AF3F5-73A8-67C5-F751-B46E2F9D684E}"/>
              </a:ext>
            </a:extLst>
          </p:cNvPr>
          <p:cNvSpPr txBox="1"/>
          <p:nvPr/>
        </p:nvSpPr>
        <p:spPr>
          <a:xfrm>
            <a:off x="572125" y="6062749"/>
            <a:ext cx="8013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https://www.bundeswettbewerb-fremdsprachen.de/solo-plus</a:t>
            </a:r>
            <a:endParaRPr lang="de-DE" sz="2000" dirty="0">
              <a:solidFill>
                <a:srgbClr val="002060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7A1DC57-B5D0-DACB-963D-702E1E5E10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3869" y="476672"/>
            <a:ext cx="2259468" cy="12709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hlinkClick r:id="rId3"/>
            <a:extLst>
              <a:ext uri="{FF2B5EF4-FFF2-40B4-BE49-F238E27FC236}">
                <a16:creationId xmlns:a16="http://schemas.microsoft.com/office/drawing/2014/main" id="{594C6152-B5F0-5769-21B8-A24AE8CE9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59" y="1772816"/>
            <a:ext cx="7675317" cy="4536504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02391F2C-8FCE-C8DA-F62A-C42BEE6CA6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0"/>
            <a:ext cx="5616624" cy="186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288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Content Placeholder 2">
            <a:extLst>
              <a:ext uri="{FF2B5EF4-FFF2-40B4-BE49-F238E27FC236}">
                <a16:creationId xmlns:a16="http://schemas.microsoft.com/office/drawing/2014/main" id="{36F8B700-1D97-7F73-2611-7269004418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588" y="2204864"/>
            <a:ext cx="2791222" cy="43513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sz="2400" dirty="0">
                <a:solidFill>
                  <a:schemeClr val="tx1"/>
                </a:solidFill>
              </a:rPr>
              <a:t>SOLO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sz="2400" dirty="0">
                <a:solidFill>
                  <a:schemeClr val="tx1"/>
                </a:solidFill>
              </a:rPr>
              <a:t>Video–Thema </a:t>
            </a:r>
            <a:br>
              <a:rPr lang="de-DE" altLang="de-DE" sz="2400" dirty="0">
                <a:solidFill>
                  <a:schemeClr val="tx1"/>
                </a:solidFill>
              </a:rPr>
            </a:br>
            <a:endParaRPr lang="de-DE" altLang="de-DE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sz="2400" dirty="0">
                <a:solidFill>
                  <a:schemeClr val="tx1"/>
                </a:solidFill>
              </a:rPr>
              <a:t>Moderne Sprachen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de-DE" altLang="de-DE" sz="2400" dirty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de-DE" altLang="de-DE" sz="2400" dirty="0">
                <a:solidFill>
                  <a:schemeClr val="tx1"/>
                </a:solidFill>
              </a:rPr>
              <a:t> </a:t>
            </a:r>
            <a:r>
              <a:rPr lang="de-DE" sz="2200" dirty="0">
                <a:solidFill>
                  <a:schemeClr val="accent5">
                    <a:lumMod val="75000"/>
                  </a:schemeClr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„Superkraft – Welche besondere Fähigkeit würde ich gerne nutzen“</a:t>
            </a:r>
            <a:endParaRPr lang="de-DE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92A7CC4-A9C6-6DDE-A904-FA34B3255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0"/>
            <a:ext cx="5616624" cy="1868049"/>
          </a:xfrm>
          <a:prstGeom prst="rect">
            <a:avLst/>
          </a:prstGeom>
        </p:spPr>
      </p:pic>
      <p:pic>
        <p:nvPicPr>
          <p:cNvPr id="4" name="Grafik 3" descr="Mädchen steht vor ihrem zukünftigen Ich: Schatten einer Superheldin">
            <a:extLst>
              <a:ext uri="{FF2B5EF4-FFF2-40B4-BE49-F238E27FC236}">
                <a16:creationId xmlns:a16="http://schemas.microsoft.com/office/drawing/2014/main" id="{A4AB8772-1B79-531E-23F8-BC95B95B5C0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101" r="10100"/>
          <a:stretch>
            <a:fillRect/>
          </a:stretch>
        </p:blipFill>
        <p:spPr>
          <a:xfrm>
            <a:off x="3675363" y="2204864"/>
            <a:ext cx="4923929" cy="384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322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091B2A-D127-4189-B2E9-9A3B1F78E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5661248"/>
            <a:ext cx="7632848" cy="432048"/>
          </a:xfrm>
        </p:spPr>
        <p:txBody>
          <a:bodyPr/>
          <a:lstStyle/>
          <a:p>
            <a:r>
              <a:rPr lang="de-DE" sz="1600" b="1" dirty="0">
                <a:solidFill>
                  <a:srgbClr val="CC66FF"/>
                </a:solidFill>
                <a:latin typeface="+mn-lt"/>
              </a:rPr>
              <a:t>Tipps auf der Homepage: </a:t>
            </a:r>
            <a:r>
              <a:rPr lang="de-DE" sz="1600" b="1" dirty="0">
                <a:solidFill>
                  <a:srgbClr val="CC66FF"/>
                </a:solidFill>
                <a:latin typeface="+mn-lt"/>
                <a:hlinkClick r:id="rId2"/>
              </a:rPr>
              <a:t>www.bundeswettbewerb-fremdsprachen.de</a:t>
            </a:r>
            <a:endParaRPr lang="de-DE" sz="1600" b="1" dirty="0">
              <a:solidFill>
                <a:srgbClr val="CC66FF"/>
              </a:solidFill>
              <a:latin typeface="+mn-lt"/>
            </a:endParaRPr>
          </a:p>
        </p:txBody>
      </p:sp>
      <p:pic>
        <p:nvPicPr>
          <p:cNvPr id="6" name="Inhaltsplatzhalter 5">
            <a:hlinkClick r:id="rId3"/>
            <a:extLst>
              <a:ext uri="{FF2B5EF4-FFF2-40B4-BE49-F238E27FC236}">
                <a16:creationId xmlns:a16="http://schemas.microsoft.com/office/drawing/2014/main" id="{5A7374F9-2915-3166-3D5A-322C46DAD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5800" y="1993695"/>
            <a:ext cx="7772400" cy="3430327"/>
          </a:xfr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104721D-2014-909C-C2C1-369C51FAE2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0"/>
            <a:ext cx="5616624" cy="186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56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980C4113-B86F-41BF-36C6-A3293308A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0"/>
            <a:ext cx="5616624" cy="186804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E091B2A-D127-4189-B2E9-9A3B1F78E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796" y="5915957"/>
            <a:ext cx="7772400" cy="432048"/>
          </a:xfrm>
        </p:spPr>
        <p:txBody>
          <a:bodyPr/>
          <a:lstStyle/>
          <a:p>
            <a:r>
              <a:rPr lang="de-DE" sz="1600" b="1" dirty="0">
                <a:solidFill>
                  <a:srgbClr val="7030A0"/>
                </a:solidFill>
                <a:latin typeface="+mn-lt"/>
                <a:hlinkClick r:id="rId3"/>
              </a:rPr>
              <a:t>www.bundeswettbewerb-fremdsprachen.de</a:t>
            </a:r>
            <a:endParaRPr lang="de-DE" sz="1600" b="1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70159E1-D0B8-CD23-AFB4-098293E11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628800"/>
            <a:ext cx="8856984" cy="428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09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439491F2-833E-45DD-97FC-E34696BBAA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560" y="2276872"/>
            <a:ext cx="820668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>
                <a:solidFill>
                  <a:schemeClr val="accent5">
                    <a:lumMod val="75000"/>
                  </a:schemeClr>
                </a:solidFill>
              </a:rPr>
              <a:t>Solo – Klausur – Vorbereitungsthemen 21. Januar 2027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de-DE" altLang="de-DE" sz="18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altLang="de-DE" dirty="0">
                <a:solidFill>
                  <a:schemeClr val="tx1"/>
                </a:solidFill>
              </a:rPr>
              <a:t>Englisch: 		Hollywood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altLang="de-DE" dirty="0">
                <a:solidFill>
                  <a:schemeClr val="tx1"/>
                </a:solidFill>
              </a:rPr>
              <a:t>Französisch: 		La Bretagne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altLang="de-DE" dirty="0">
                <a:solidFill>
                  <a:schemeClr val="tx1"/>
                </a:solidFill>
              </a:rPr>
              <a:t>Italienisch: 		Il Piemonte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altLang="de-DE" dirty="0">
                <a:solidFill>
                  <a:schemeClr val="tx1"/>
                </a:solidFill>
              </a:rPr>
              <a:t>Spanisch: 		Barcelona und Katalonien</a:t>
            </a:r>
          </a:p>
          <a:p>
            <a:pPr lvl="1">
              <a:spcAft>
                <a:spcPts val="1200"/>
              </a:spcAft>
            </a:pPr>
            <a:r>
              <a:rPr lang="de-DE" altLang="de-DE" dirty="0">
                <a:solidFill>
                  <a:schemeClr val="tx1"/>
                </a:solidFill>
              </a:rPr>
              <a:t>Alt-Griechisch:	 	</a:t>
            </a:r>
            <a:r>
              <a:rPr lang="de-DE" altLang="de-DE" dirty="0"/>
              <a:t> Helden und Heldinnen</a:t>
            </a:r>
            <a:endParaRPr lang="de-DE" altLang="de-DE" dirty="0">
              <a:solidFill>
                <a:schemeClr val="tx1"/>
              </a:solidFill>
            </a:endParaRPr>
          </a:p>
          <a:p>
            <a:pPr lvl="1">
              <a:spcAft>
                <a:spcPts val="1200"/>
              </a:spcAft>
            </a:pPr>
            <a:r>
              <a:rPr lang="de-DE" altLang="de-DE" dirty="0"/>
              <a:t>Latein:			Helden und Heldinnen der Antike</a:t>
            </a:r>
          </a:p>
          <a:p>
            <a:pPr lvl="1">
              <a:spcAft>
                <a:spcPts val="1200"/>
              </a:spcAft>
            </a:pPr>
            <a:r>
              <a:rPr lang="de-DE" altLang="de-DE" dirty="0">
                <a:solidFill>
                  <a:schemeClr val="tx1"/>
                </a:solidFill>
              </a:rPr>
              <a:t>Russisch:		Feste und Feiertage in Russland und Osteuropa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endParaRPr lang="de-DE" altLang="de-DE" sz="18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endParaRPr lang="de-DE" altLang="de-DE" sz="180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endParaRPr lang="de-DE" altLang="de-DE" sz="1800" dirty="0">
              <a:solidFill>
                <a:schemeClr val="tx1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FA9455A-B201-60E7-17DB-C7EF7DDFA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0"/>
            <a:ext cx="5616624" cy="186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45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Content Placeholder 2">
            <a:extLst>
              <a:ext uri="{FF2B5EF4-FFF2-40B4-BE49-F238E27FC236}">
                <a16:creationId xmlns:a16="http://schemas.microsoft.com/office/drawing/2014/main" id="{36F8B700-1D97-7F73-2611-7269004418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232" y="1827095"/>
            <a:ext cx="3886200" cy="4267671"/>
          </a:xfrm>
        </p:spPr>
        <p:txBody>
          <a:bodyPr wrap="square" anchor="t">
            <a:normAutofit/>
          </a:bodyPr>
          <a:lstStyle/>
          <a:p>
            <a:pPr eaLnBrk="1" hangingPunct="1">
              <a:spcAft>
                <a:spcPts val="1200"/>
              </a:spcAft>
              <a:buFontTx/>
              <a:buNone/>
            </a:pPr>
            <a:r>
              <a:rPr lang="de-DE" altLang="de-DE" cap="all" dirty="0">
                <a:solidFill>
                  <a:schemeClr val="tx1"/>
                </a:solidFill>
              </a:rPr>
              <a:t>Solo Plus</a:t>
            </a:r>
          </a:p>
          <a:p>
            <a:pPr eaLnBrk="1" hangingPunct="1">
              <a:buFontTx/>
              <a:buNone/>
            </a:pPr>
            <a:r>
              <a:rPr lang="de-DE" altLang="de-DE" dirty="0">
                <a:solidFill>
                  <a:schemeClr val="tx1"/>
                </a:solidFill>
              </a:rPr>
              <a:t>Video–Thema:</a:t>
            </a:r>
            <a:endParaRPr lang="de-DE" altLang="de-DE" sz="2800" dirty="0">
              <a:solidFill>
                <a:schemeClr val="tx1"/>
              </a:solidFill>
            </a:endParaRPr>
          </a:p>
          <a:p>
            <a:pPr marL="457200" lvl="1" indent="0">
              <a:spcAft>
                <a:spcPts val="1200"/>
              </a:spcAft>
              <a:buNone/>
            </a:pPr>
            <a:r>
              <a:rPr lang="de-DE" b="1" dirty="0">
                <a:solidFill>
                  <a:schemeClr val="tx1"/>
                </a:solidFill>
              </a:rPr>
              <a:t>„Staunen“</a:t>
            </a:r>
          </a:p>
          <a:p>
            <a:pPr marL="457200" lvl="1" indent="0">
              <a:spcAft>
                <a:spcPts val="1200"/>
              </a:spcAft>
              <a:buNone/>
            </a:pPr>
            <a:endParaRPr lang="de-DE" b="1" dirty="0"/>
          </a:p>
          <a:p>
            <a:pPr marL="457200" lvl="1" indent="0">
              <a:spcAft>
                <a:spcPts val="1200"/>
              </a:spcAft>
              <a:buNone/>
            </a:pPr>
            <a:r>
              <a:rPr lang="de-DE" sz="2000" dirty="0">
                <a:solidFill>
                  <a:schemeClr val="tx1"/>
                </a:solidFill>
                <a:ea typeface="+mn-ea"/>
                <a:cs typeface="+mn-cs"/>
              </a:rPr>
              <a:t>Audio-Thema:</a:t>
            </a:r>
          </a:p>
          <a:p>
            <a:pPr marL="457200" lvl="1" indent="0">
              <a:buNone/>
            </a:pPr>
            <a:r>
              <a:rPr lang="de-DE" b="1" dirty="0">
                <a:solidFill>
                  <a:schemeClr val="tx1"/>
                </a:solidFill>
              </a:rPr>
              <a:t>„</a:t>
            </a:r>
            <a:r>
              <a:rPr lang="de-DE" b="1" dirty="0"/>
              <a:t> Mit Sprache bewegst </a:t>
            </a:r>
            <a:br>
              <a:rPr lang="de-DE" b="1" dirty="0"/>
            </a:br>
            <a:r>
              <a:rPr lang="de-DE" b="1" dirty="0"/>
              <a:t>du die Welt</a:t>
            </a:r>
            <a:r>
              <a:rPr lang="de-DE" b="1" dirty="0">
                <a:solidFill>
                  <a:schemeClr val="tx1"/>
                </a:solidFill>
              </a:rPr>
              <a:t>“   </a:t>
            </a:r>
          </a:p>
          <a:p>
            <a:pPr marL="457200" lvl="1" indent="0">
              <a:buNone/>
            </a:pPr>
            <a:endParaRPr lang="de-DE" b="1" dirty="0"/>
          </a:p>
          <a:p>
            <a:pPr marL="457200" lvl="1" indent="0">
              <a:buNone/>
            </a:pPr>
            <a:endParaRPr lang="de-DE" b="1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de-DE" sz="1600" dirty="0"/>
              <a:t>Die Themen für Latein und Alt-Griechisch sind ein wenig anders. Mehr Infos: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E45022C-1F5E-F4E7-0E52-1B7A0A2F7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0"/>
            <a:ext cx="5616624" cy="186804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8E99091-D2CF-6A3C-C98F-AEF1ECB4E30F}"/>
              </a:ext>
            </a:extLst>
          </p:cNvPr>
          <p:cNvSpPr txBox="1"/>
          <p:nvPr/>
        </p:nvSpPr>
        <p:spPr>
          <a:xfrm>
            <a:off x="572125" y="6062749"/>
            <a:ext cx="8013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https://www.bundeswettbewerb-fremdsprachen.de/solo-plus</a:t>
            </a:r>
            <a:endParaRPr lang="de-DE" sz="2000" dirty="0">
              <a:solidFill>
                <a:srgbClr val="002060"/>
              </a:solidFill>
            </a:endParaRPr>
          </a:p>
        </p:txBody>
      </p:sp>
      <p:pic>
        <p:nvPicPr>
          <p:cNvPr id="8" name="Grafik 7" descr="Mädchen schaut überrascht / erstaunt">
            <a:extLst>
              <a:ext uri="{FF2B5EF4-FFF2-40B4-BE49-F238E27FC236}">
                <a16:creationId xmlns:a16="http://schemas.microsoft.com/office/drawing/2014/main" id="{44608B9B-E92B-AEE6-56C1-7EBA889B24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251" r="14300"/>
          <a:stretch>
            <a:fillRect/>
          </a:stretch>
        </p:blipFill>
        <p:spPr>
          <a:xfrm>
            <a:off x="4252412" y="1700681"/>
            <a:ext cx="4332791" cy="398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12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>
            <a:extLst>
              <a:ext uri="{FF2B5EF4-FFF2-40B4-BE49-F238E27FC236}">
                <a16:creationId xmlns:a16="http://schemas.microsoft.com/office/drawing/2014/main" id="{6512E4BF-8231-42CC-A252-193CD5FD7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268894"/>
            <a:ext cx="7823771" cy="387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285750" lvl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de-DE" altLang="de-DE" sz="1800" b="1" dirty="0">
                <a:latin typeface="Arial" charset="0"/>
              </a:rPr>
              <a:t>	</a:t>
            </a:r>
            <a:r>
              <a:rPr lang="de-DE" altLang="de-DE" sz="1800" cap="all" dirty="0">
                <a:latin typeface="Arial" charset="0"/>
              </a:rPr>
              <a:t>TEAM Schule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3-10 Teilnehmer, auch jahrgangsübergreifend, sogar aus unterschiedlichen Schulen möglich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Anmeldung bis </a:t>
            </a: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Arial"/>
              </a:rPr>
              <a:t>6. Oktober 2026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Teilnahme mit mindestens einer Wettbewerbssprache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Thema frei wählbar 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mündlicher Wettbewerb-Beitrags (max.10 min), einer schriftlichen Dokumentation (z.B. Drehbuch) sowie Ausfüllen eines kurzen Fragebogens durch die Lehrkraft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Hochladen bis zum </a:t>
            </a: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CC66FF"/>
                </a:solidFill>
                <a:effectLst/>
                <a:uLnTx/>
                <a:uFillTx/>
                <a:latin typeface="Arial"/>
              </a:rPr>
              <a:t>15. Februar 2027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7F118B3-BEF2-1591-CEE3-3A0CDC7BEA26}"/>
              </a:ext>
            </a:extLst>
          </p:cNvPr>
          <p:cNvSpPr txBox="1"/>
          <p:nvPr/>
        </p:nvSpPr>
        <p:spPr>
          <a:xfrm>
            <a:off x="753336" y="1793008"/>
            <a:ext cx="79159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chemeClr val="tx1"/>
                </a:solidFill>
                <a:latin typeface="Arial" charset="0"/>
              </a:rPr>
              <a:t>Wie können </a:t>
            </a:r>
            <a:r>
              <a:rPr lang="de-DE" altLang="de-DE" sz="2400" dirty="0">
                <a:solidFill>
                  <a:srgbClr val="CC66FF"/>
                </a:solidFill>
                <a:latin typeface="Arial" charset="0"/>
              </a:rPr>
              <a:t>WIR</a:t>
            </a:r>
            <a:r>
              <a:rPr lang="de-DE" altLang="de-DE" sz="2400" dirty="0">
                <a:solidFill>
                  <a:schemeClr val="tx1"/>
                </a:solidFill>
                <a:latin typeface="Arial" charset="0"/>
              </a:rPr>
              <a:t> teilnehmen ? 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47A19DF-E09F-FEB0-670D-130740C864A0}"/>
              </a:ext>
            </a:extLst>
          </p:cNvPr>
          <p:cNvSpPr txBox="1"/>
          <p:nvPr/>
        </p:nvSpPr>
        <p:spPr>
          <a:xfrm>
            <a:off x="781485" y="6166018"/>
            <a:ext cx="7728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solidFill>
                  <a:srgbClr val="002060"/>
                </a:solidFill>
                <a:hlinkClick r:id="rId2"/>
              </a:rPr>
              <a:t>https://www.bundeswettbewerb-fremdsprachen.de/team-schule</a:t>
            </a:r>
            <a:endParaRPr lang="de-DE" sz="2000" dirty="0">
              <a:solidFill>
                <a:srgbClr val="00206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05506B4-7965-7094-5F36-E8D1461F6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-19573"/>
            <a:ext cx="5616624" cy="186804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F1EAE00-8C2D-5A64-BC79-E7635279C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907" y="339317"/>
            <a:ext cx="2255716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0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450</Words>
  <Application>Microsoft Office PowerPoint</Application>
  <PresentationFormat>Bildschirmpräsentation (4:3)</PresentationFormat>
  <Paragraphs>64</Paragraphs>
  <Slides>9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Dreaming Outloud Script Pro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Tipps auf der Homepage: www.bundeswettbewerb-fremdsprachen.de</vt:lpstr>
      <vt:lpstr>www.bundeswettbewerb-fremdsprachen.de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Bundeswettbewerb Fremdsprachen  www.bundeswettbewerb-fremdsprachen.de</dc:title>
  <dc:creator>Juliane Wricke</dc:creator>
  <cp:lastModifiedBy>Juliane Wricke</cp:lastModifiedBy>
  <cp:revision>56</cp:revision>
  <dcterms:modified xsi:type="dcterms:W3CDTF">2026-08-11T07:58:06Z</dcterms:modified>
</cp:coreProperties>
</file>